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notesMasterIdLst>
    <p:notesMasterId r:id="rId12"/>
  </p:notesMasterIdLst>
  <p:sldIdLst>
    <p:sldId id="729" r:id="rId2"/>
    <p:sldId id="332" r:id="rId3"/>
    <p:sldId id="732" r:id="rId4"/>
    <p:sldId id="731" r:id="rId5"/>
    <p:sldId id="733" r:id="rId6"/>
    <p:sldId id="734" r:id="rId7"/>
    <p:sldId id="735" r:id="rId8"/>
    <p:sldId id="736" r:id="rId9"/>
    <p:sldId id="737" r:id="rId10"/>
    <p:sldId id="738" r:id="rId1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83" d="100"/>
          <a:sy n="83" d="100"/>
        </p:scale>
        <p:origin x="68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027C6-0DA9-4951-87E6-C5413025695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A50B81-DA89-48F3-98DD-77AC62237C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901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r>
              <a:rPr kumimoji="1" lang="ja-JP" altLang="en-US" dirty="0"/>
              <a:t>今日この場にいる</a:t>
            </a:r>
            <a:br>
              <a:rPr kumimoji="1" lang="en-US" altLang="ja-JP" dirty="0"/>
            </a:br>
            <a:r>
              <a:rPr kumimoji="1" lang="ja-JP" altLang="en-US" dirty="0"/>
              <a:t>学んで成長したい！と思っている方もいれば</a:t>
            </a:r>
            <a:br>
              <a:rPr kumimoji="1" lang="en-US" altLang="ja-JP" dirty="0"/>
            </a:br>
            <a:r>
              <a:rPr kumimoji="1" lang="ja-JP" altLang="en-US" dirty="0"/>
              <a:t>例会だから来いと言われ、貴重な家族や仕事の時間を割いて参加してくれている方</a:t>
            </a:r>
            <a:endParaRPr kumimoji="1" lang="en-US" altLang="ja-JP" dirty="0"/>
          </a:p>
          <a:p>
            <a:r>
              <a:rPr kumimoji="1" lang="ja-JP" altLang="en-US" dirty="0"/>
              <a:t>今から</a:t>
            </a:r>
            <a:r>
              <a:rPr kumimoji="1" lang="en-US" altLang="ja-JP" dirty="0"/>
              <a:t>1</a:t>
            </a:r>
            <a:r>
              <a:rPr kumimoji="1" lang="ja-JP" altLang="en-US" dirty="0"/>
              <a:t>時間はみんなこの場所にいる</a:t>
            </a:r>
          </a:p>
          <a:p>
            <a:pPr rtl="0"/>
            <a:endParaRPr 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8D18E0B9-48E4-499D-93B2-B07D00395BAC}" type="slidenum">
              <a:rPr lang="en-US" altLang="ja-JP" smtClean="0"/>
              <a:t>1</a:t>
            </a:fld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159424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8177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4572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165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4938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371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935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445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7857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7465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図プレースホルダー 7">
            <a:extLst>
              <a:ext uri="{FF2B5EF4-FFF2-40B4-BE49-F238E27FC236}">
                <a16:creationId xmlns:a16="http://schemas.microsoft.com/office/drawing/2014/main" id="{AD3492AC-2023-4442-AF40-53B11C2EF8B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24" y="457200"/>
            <a:ext cx="11274552" cy="5943600"/>
          </a:xfrm>
          <a:solidFill>
            <a:schemeClr val="bg1">
              <a:lumMod val="8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ja-JP" sz="1200"/>
            </a:lvl1pPr>
          </a:lstStyle>
          <a:p>
            <a:pPr rtl="0"/>
            <a:r>
              <a:rPr lang="ja-JP" altLang="en-US"/>
              <a:t>アイコンをクリックして図を追加</a:t>
            </a:r>
            <a:endParaRPr lang="ja-JP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5840" y="1901952"/>
            <a:ext cx="4078224" cy="2054388"/>
          </a:xfrm>
        </p:spPr>
        <p:txBody>
          <a:bodyPr rtlCol="0" anchor="b">
            <a:normAutofit/>
          </a:bodyPr>
          <a:lstStyle>
            <a:lvl1pPr algn="l">
              <a:defRPr lang="ja-JP" sz="5400">
                <a:solidFill>
                  <a:schemeClr val="bg1"/>
                </a:solidFill>
              </a:defRPr>
            </a:lvl1pPr>
          </a:lstStyle>
          <a:p>
            <a:pPr rtl="0"/>
            <a:r>
              <a:rPr lang="ja-JP" altLang="en-US"/>
              <a:t>マスター タイトルの書式設定</a:t>
            </a:r>
            <a:endParaRPr lang="ja-JP"/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5840" y="3995928"/>
            <a:ext cx="4078224" cy="647673"/>
          </a:xfrm>
        </p:spPr>
        <p:txBody>
          <a:bodyPr rtlCol="0">
            <a:normAutofit/>
          </a:bodyPr>
          <a:lstStyle>
            <a:lvl1pPr marL="0" indent="0" algn="l">
              <a:buNone/>
              <a:defRPr lang="ja-JP" sz="1800">
                <a:solidFill>
                  <a:schemeClr val="bg1"/>
                </a:solidFill>
              </a:defRPr>
            </a:lvl1pPr>
            <a:lvl2pPr marL="457200" indent="0" algn="ctr">
              <a:buNone/>
              <a:defRPr lang="ja-JP" sz="2000"/>
            </a:lvl2pPr>
            <a:lvl3pPr marL="914400" indent="0" algn="ctr">
              <a:buNone/>
              <a:defRPr lang="ja-JP" sz="1800"/>
            </a:lvl3pPr>
            <a:lvl4pPr marL="1371600" indent="0" algn="ctr">
              <a:buNone/>
              <a:defRPr lang="ja-JP" sz="1600"/>
            </a:lvl4pPr>
            <a:lvl5pPr marL="1828800" indent="0" algn="ctr">
              <a:buNone/>
              <a:defRPr lang="ja-JP" sz="1600"/>
            </a:lvl5pPr>
            <a:lvl6pPr marL="2286000" indent="0" algn="ctr">
              <a:buNone/>
              <a:defRPr lang="ja-JP" sz="1600"/>
            </a:lvl6pPr>
            <a:lvl7pPr marL="2743200" indent="0" algn="ctr">
              <a:buNone/>
              <a:defRPr lang="ja-JP" sz="1600"/>
            </a:lvl7pPr>
            <a:lvl8pPr marL="3200400" indent="0" algn="ctr">
              <a:buNone/>
              <a:defRPr lang="ja-JP" sz="1600"/>
            </a:lvl8pPr>
            <a:lvl9pPr marL="3657600" indent="0" algn="ctr">
              <a:buNone/>
              <a:defRPr lang="ja-JP" sz="1600"/>
            </a:lvl9pPr>
          </a:lstStyle>
          <a:p>
            <a:pPr rtl="0"/>
            <a:r>
              <a:rPr lang="ja-JP" altLang="en-US"/>
              <a:t>マスター サブタイトルの書式設定</a:t>
            </a:r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1879099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8711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3386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98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80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429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828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36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92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36000-A09B-4793-ABB5-A3F8687035F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0728D-DCD8-423F-A863-1DA38DC4A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065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  <p:sldLayoutId id="2147483831" r:id="rId17"/>
    <p:sldLayoutId id="2147483832" r:id="rId18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kumimoji="1"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A412C1E-D3B2-B697-4DD9-FC7CB7C54B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74775"/>
            <a:ext cx="12192000" cy="2054225"/>
          </a:xfrm>
        </p:spPr>
        <p:txBody>
          <a:bodyPr anchor="b">
            <a:noAutofit/>
          </a:bodyPr>
          <a:lstStyle/>
          <a:p>
            <a:pPr algn="ctr"/>
            <a:r>
              <a:rPr lang="ja-JP" altLang="ja-JP" sz="6000" b="1" i="1" dirty="0">
                <a:solidFill>
                  <a:srgbClr val="0000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顧客本位の業務運営に関する方針</a:t>
            </a:r>
            <a:br>
              <a:rPr lang="ja-JP" altLang="ja-JP" sz="5500" b="1" i="1" dirty="0">
                <a:solidFill>
                  <a:srgbClr val="0000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en-US" altLang="ja-JP" sz="5500" b="1" i="1" dirty="0">
                <a:solidFill>
                  <a:srgbClr val="0000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2025</a:t>
            </a:r>
            <a:r>
              <a:rPr lang="ja-JP" altLang="en-US" sz="5500" b="1" i="1" dirty="0">
                <a:solidFill>
                  <a:srgbClr val="0000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年度</a:t>
            </a:r>
            <a:endParaRPr lang="en-US" sz="5500" b="1" i="1" dirty="0">
              <a:solidFill>
                <a:srgbClr val="0000FF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pic>
        <p:nvPicPr>
          <p:cNvPr id="3" name="図 2" descr="アイコ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E86DA22-F1C6-1844-2D69-B2A02AE684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2046" y="2910231"/>
            <a:ext cx="3604720" cy="3601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29B5D-6DA7-FD43-4645-B5721CC0C6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470D21-0F04-3A20-9A31-2946E709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5626" y="791544"/>
            <a:ext cx="5840747" cy="821669"/>
          </a:xfrm>
        </p:spPr>
        <p:txBody>
          <a:bodyPr>
            <a:normAutofit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 改善サイクル（</a:t>
            </a:r>
            <a:r>
              <a:rPr lang="en-US" altLang="ja-JP" dirty="0"/>
              <a:t>PDCA</a:t>
            </a:r>
            <a:r>
              <a:rPr lang="ja-JP" altLang="en-US" dirty="0"/>
              <a:t>）</a:t>
            </a:r>
            <a:r>
              <a:rPr lang="en-US" altLang="ja-JP" dirty="0"/>
              <a:t>】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86381F6-5179-371C-067F-B9E8F5930FB2}"/>
              </a:ext>
            </a:extLst>
          </p:cNvPr>
          <p:cNvSpPr txBox="1"/>
          <p:nvPr/>
        </p:nvSpPr>
        <p:spPr>
          <a:xfrm>
            <a:off x="853538" y="1613213"/>
            <a:ext cx="104849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b="1" dirty="0"/>
              <a:t>Plan</a:t>
            </a:r>
            <a:r>
              <a:rPr lang="ja-JP" altLang="en-US" b="1" dirty="0"/>
              <a:t>：</a:t>
            </a:r>
            <a:r>
              <a:rPr lang="en-US" altLang="ja-JP" b="1" dirty="0"/>
              <a:t>FD</a:t>
            </a:r>
            <a:r>
              <a:rPr lang="ja-JP" altLang="en-US" b="1" dirty="0"/>
              <a:t>方針・目標設定</a:t>
            </a:r>
            <a:br>
              <a:rPr lang="ja-JP" altLang="en-US" b="1" dirty="0"/>
            </a:br>
            <a:r>
              <a:rPr lang="en-US" altLang="ja-JP" b="1" dirty="0"/>
              <a:t>Do</a:t>
            </a:r>
            <a:r>
              <a:rPr lang="ja-JP" altLang="en-US" b="1" dirty="0"/>
              <a:t>：傾聴営業実践</a:t>
            </a:r>
            <a:br>
              <a:rPr lang="ja-JP" altLang="en-US" b="1" dirty="0"/>
            </a:br>
            <a:r>
              <a:rPr lang="en-US" altLang="ja-JP" b="1" dirty="0"/>
              <a:t>Check</a:t>
            </a:r>
            <a:r>
              <a:rPr lang="ja-JP" altLang="en-US" b="1" dirty="0"/>
              <a:t>：</a:t>
            </a:r>
            <a:r>
              <a:rPr lang="en-US" altLang="ja-JP" b="1" dirty="0"/>
              <a:t>KPI</a:t>
            </a:r>
            <a:r>
              <a:rPr lang="ja-JP" altLang="en-US" b="1" dirty="0"/>
              <a:t>・</a:t>
            </a:r>
            <a:r>
              <a:rPr lang="en-US" altLang="ja-JP" b="1" dirty="0"/>
              <a:t>NPS</a:t>
            </a:r>
            <a:r>
              <a:rPr lang="ja-JP" altLang="en-US" b="1" dirty="0"/>
              <a:t>分析</a:t>
            </a:r>
            <a:br>
              <a:rPr lang="ja-JP" altLang="en-US" b="1" dirty="0"/>
            </a:br>
            <a:r>
              <a:rPr lang="en-US" altLang="ja-JP" b="1" dirty="0"/>
              <a:t>Act</a:t>
            </a:r>
            <a:r>
              <a:rPr lang="ja-JP" altLang="en-US" b="1" dirty="0"/>
              <a:t>：改善策実行</a:t>
            </a:r>
            <a:endParaRPr lang="en-US" altLang="ja-JP" b="1" dirty="0"/>
          </a:p>
          <a:p>
            <a:pPr algn="ctr"/>
            <a:endParaRPr lang="ja-JP" altLang="en-US" dirty="0"/>
          </a:p>
          <a:p>
            <a:pPr algn="ctr"/>
            <a:r>
              <a:rPr lang="en-US" altLang="ja-JP" dirty="0"/>
              <a:t>NPS</a:t>
            </a:r>
            <a:r>
              <a:rPr lang="ja-JP" altLang="en-US" dirty="0"/>
              <a:t>は</a:t>
            </a:r>
            <a:r>
              <a:rPr lang="ja-JP" altLang="en-US" b="1" dirty="0"/>
              <a:t>「評価」</a:t>
            </a:r>
            <a:r>
              <a:rPr lang="ja-JP" altLang="en-US" dirty="0"/>
              <a:t>ではなく、</a:t>
            </a:r>
            <a:r>
              <a:rPr lang="ja-JP" altLang="en-US" b="1" dirty="0">
                <a:solidFill>
                  <a:srgbClr val="0000FF"/>
                </a:solidFill>
              </a:rPr>
              <a:t>未来への成長の可能性</a:t>
            </a:r>
            <a:r>
              <a:rPr lang="ja-JP" altLang="en-US" dirty="0"/>
              <a:t>と位置付けます。</a:t>
            </a:r>
          </a:p>
          <a:p>
            <a:endParaRPr lang="ja-JP" altLang="ja-JP" dirty="0">
              <a:latin typeface="Arial" panose="020B0604020202020204" pitchFamily="34" charset="0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3F836CAF-BAC8-8AEC-550F-AC24664A2C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436" y="5949753"/>
            <a:ext cx="4104311" cy="821669"/>
          </a:xfrm>
          <a:prstGeom prst="rect">
            <a:avLst/>
          </a:prstGeom>
        </p:spPr>
      </p:pic>
      <p:sp>
        <p:nvSpPr>
          <p:cNvPr id="3" name="タイトル 1">
            <a:extLst>
              <a:ext uri="{FF2B5EF4-FFF2-40B4-BE49-F238E27FC236}">
                <a16:creationId xmlns:a16="http://schemas.microsoft.com/office/drawing/2014/main" id="{F1903C87-E1D9-B8B4-3AF0-15DBCA042C39}"/>
              </a:ext>
            </a:extLst>
          </p:cNvPr>
          <p:cNvSpPr txBox="1">
            <a:spLocks/>
          </p:cNvSpPr>
          <p:nvPr/>
        </p:nvSpPr>
        <p:spPr>
          <a:xfrm>
            <a:off x="3175626" y="3648617"/>
            <a:ext cx="5840747" cy="821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dirty="0">
                <a:solidFill>
                  <a:srgbClr val="0000FF"/>
                </a:solidFill>
              </a:rPr>
              <a:t>【</a:t>
            </a:r>
            <a:r>
              <a:rPr lang="ja-JP" altLang="en-US" dirty="0">
                <a:solidFill>
                  <a:srgbClr val="0000FF"/>
                </a:solidFill>
              </a:rPr>
              <a:t>私たちの約束</a:t>
            </a:r>
            <a:r>
              <a:rPr lang="en-US" altLang="ja-JP" dirty="0">
                <a:solidFill>
                  <a:srgbClr val="0000FF"/>
                </a:solidFill>
              </a:rPr>
              <a:t>】</a:t>
            </a:r>
            <a:endParaRPr lang="ja-JP" altLang="en-US" dirty="0">
              <a:solidFill>
                <a:srgbClr val="0000FF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C744F7E-8E1E-D3F4-9627-F03BDDFADABB}"/>
              </a:ext>
            </a:extLst>
          </p:cNvPr>
          <p:cNvSpPr txBox="1"/>
          <p:nvPr/>
        </p:nvSpPr>
        <p:spPr>
          <a:xfrm>
            <a:off x="853538" y="4466207"/>
            <a:ext cx="104849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私たちは数字を追う</a:t>
            </a:r>
            <a:r>
              <a:rPr lang="en-US" altLang="ja-JP" dirty="0"/>
              <a:t>TEAM</a:t>
            </a:r>
            <a:r>
              <a:rPr lang="ja-JP" altLang="en-US" dirty="0"/>
              <a:t>ではありません。</a:t>
            </a:r>
          </a:p>
          <a:p>
            <a:pPr algn="ctr"/>
            <a:r>
              <a:rPr lang="ja-JP" altLang="en-US" b="1" dirty="0">
                <a:solidFill>
                  <a:srgbClr val="0000FF"/>
                </a:solidFill>
              </a:rPr>
              <a:t>ご縁への感謝とワクワクを原動力</a:t>
            </a:r>
            <a:r>
              <a:rPr lang="ja-JP" altLang="en-US" dirty="0"/>
              <a:t>に、</a:t>
            </a:r>
            <a:r>
              <a:rPr lang="ja-JP" altLang="en-US" b="1" dirty="0">
                <a:solidFill>
                  <a:srgbClr val="0000FF"/>
                </a:solidFill>
              </a:rPr>
              <a:t>しあわせを生み出し続ける</a:t>
            </a:r>
            <a:r>
              <a:rPr lang="en-US" altLang="ja-JP" b="1" dirty="0">
                <a:solidFill>
                  <a:srgbClr val="0000FF"/>
                </a:solidFill>
              </a:rPr>
              <a:t>TEAM</a:t>
            </a:r>
            <a:r>
              <a:rPr lang="ja-JP" altLang="en-US" dirty="0"/>
              <a:t>です。</a:t>
            </a:r>
          </a:p>
          <a:p>
            <a:pPr algn="ctr"/>
            <a:r>
              <a:rPr lang="en-US" altLang="ja-JP" dirty="0"/>
              <a:t>NPS</a:t>
            </a:r>
            <a:r>
              <a:rPr lang="ja-JP" altLang="en-US" dirty="0"/>
              <a:t>の一つひとつの声を受け止め、未来へ</a:t>
            </a:r>
            <a:r>
              <a:rPr lang="ja-JP" altLang="en-US" b="1" dirty="0">
                <a:solidFill>
                  <a:srgbClr val="0000FF"/>
                </a:solidFill>
              </a:rPr>
              <a:t>しあわせ</a:t>
            </a:r>
            <a:r>
              <a:rPr lang="ja-JP" altLang="en-US" dirty="0"/>
              <a:t>をつなげ続けます。</a:t>
            </a:r>
          </a:p>
        </p:txBody>
      </p:sp>
    </p:spTree>
    <p:extLst>
      <p:ext uri="{BB962C8B-B14F-4D97-AF65-F5344CB8AC3E}">
        <p14:creationId xmlns:p14="http://schemas.microsoft.com/office/powerpoint/2010/main" val="785134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B81954-923B-D44C-DEBB-BEBAD7315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917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ja-JP" altLang="ja-JP" b="1" dirty="0">
                <a:solidFill>
                  <a:srgbClr val="0000FF"/>
                </a:solidFill>
              </a:rPr>
              <a:t>【経営理念】</a:t>
            </a:r>
            <a:br>
              <a:rPr lang="en-US" altLang="ja-JP" b="1" dirty="0">
                <a:solidFill>
                  <a:srgbClr val="0000FF"/>
                </a:solidFill>
              </a:rPr>
            </a:br>
            <a:r>
              <a:rPr lang="en-US" altLang="ja-JP" b="1" dirty="0">
                <a:solidFill>
                  <a:srgbClr val="0000FF"/>
                </a:solidFill>
              </a:rPr>
              <a:t>Respect the life </a:t>
            </a:r>
            <a:br>
              <a:rPr lang="ja-JP" altLang="ja-JP" dirty="0">
                <a:solidFill>
                  <a:srgbClr val="0000FF"/>
                </a:solidFill>
              </a:rPr>
            </a:br>
            <a:r>
              <a:rPr lang="ja-JP" altLang="ja-JP" dirty="0">
                <a:solidFill>
                  <a:srgbClr val="0000FF"/>
                </a:solidFill>
              </a:rPr>
              <a:t>～誰かの為に生きてこそ人生に意味がある～</a:t>
            </a:r>
            <a:br>
              <a:rPr lang="en-US" altLang="ja-JP" dirty="0">
                <a:solidFill>
                  <a:srgbClr val="0000FF"/>
                </a:solidFill>
              </a:rPr>
            </a:br>
            <a:br>
              <a:rPr lang="ja-JP" altLang="ja-JP" dirty="0">
                <a:solidFill>
                  <a:srgbClr val="0000FF"/>
                </a:solidFill>
              </a:rPr>
            </a:br>
            <a:endParaRPr kumimoji="1" lang="ja-JP" altLang="en-US" sz="3100" dirty="0">
              <a:solidFill>
                <a:schemeClr val="accent6">
                  <a:lumMod val="50000"/>
                </a:schemeClr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87952B8-E78E-937D-E24B-588D0A2B3373}"/>
              </a:ext>
            </a:extLst>
          </p:cNvPr>
          <p:cNvSpPr txBox="1"/>
          <p:nvPr/>
        </p:nvSpPr>
        <p:spPr>
          <a:xfrm>
            <a:off x="618744" y="2672356"/>
            <a:ext cx="1095451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有限会社豊川中村保険サービスでは、</a:t>
            </a:r>
            <a:r>
              <a:rPr lang="ja-JP" altLang="en-US" b="1" dirty="0"/>
              <a:t>「契約＝ゴール」</a:t>
            </a:r>
            <a:r>
              <a:rPr lang="ja-JP" altLang="en-US" dirty="0"/>
              <a:t>ではなく</a:t>
            </a:r>
            <a:r>
              <a:rPr lang="ja-JP" altLang="en-US" sz="2800" b="1" dirty="0">
                <a:solidFill>
                  <a:srgbClr val="0000FF"/>
                </a:solidFill>
              </a:rPr>
              <a:t>「契約＝スタート」</a:t>
            </a:r>
            <a:r>
              <a:rPr lang="ja-JP" altLang="en-US" dirty="0"/>
              <a:t>と定義します。</a:t>
            </a:r>
          </a:p>
          <a:p>
            <a:r>
              <a:rPr lang="ja-JP" altLang="en-US" dirty="0"/>
              <a:t>私たちの使命は、</a:t>
            </a:r>
            <a:r>
              <a:rPr lang="ja-JP" altLang="en-US" sz="2400" b="1" dirty="0">
                <a:solidFill>
                  <a:srgbClr val="0000FF"/>
                </a:solidFill>
              </a:rPr>
              <a:t>お客様の人生に寄り添い続けること</a:t>
            </a:r>
            <a:r>
              <a:rPr lang="ja-JP" altLang="en-US" dirty="0"/>
              <a:t>です。</a:t>
            </a:r>
          </a:p>
          <a:p>
            <a:r>
              <a:rPr lang="ja-JP" altLang="en-US" dirty="0"/>
              <a:t>事故や病気など、人生の困難に直面されたとき、真っ先に思い出していただける存在であること。</a:t>
            </a:r>
            <a:br>
              <a:rPr lang="ja-JP" altLang="en-US" dirty="0"/>
            </a:br>
            <a:r>
              <a:rPr lang="ja-JP" altLang="en-US" dirty="0"/>
              <a:t>そして、日常の安心と未来への希望を支える存在であり続けること。</a:t>
            </a:r>
          </a:p>
          <a:p>
            <a:r>
              <a:rPr lang="ja-JP" altLang="en-US" dirty="0"/>
              <a:t>私たちは</a:t>
            </a:r>
            <a:r>
              <a:rPr lang="ja-JP" altLang="en-US" b="1" dirty="0"/>
              <a:t>「数字を追う</a:t>
            </a:r>
            <a:r>
              <a:rPr lang="en-US" altLang="ja-JP" b="1" dirty="0"/>
              <a:t>TEAM</a:t>
            </a:r>
            <a:r>
              <a:rPr lang="ja-JP" altLang="en-US" b="1" dirty="0"/>
              <a:t>」</a:t>
            </a:r>
            <a:r>
              <a:rPr lang="ja-JP" altLang="en-US" dirty="0"/>
              <a:t>ではありません。</a:t>
            </a:r>
            <a:br>
              <a:rPr lang="ja-JP" altLang="en-US" dirty="0"/>
            </a:br>
            <a:r>
              <a:rPr lang="ja-JP" altLang="en-US" dirty="0"/>
              <a:t>ご縁への感謝とワクワクを原動力に</a:t>
            </a:r>
            <a:r>
              <a:rPr lang="ja-JP" altLang="en-US" sz="2800" b="1" dirty="0">
                <a:solidFill>
                  <a:srgbClr val="0000FF"/>
                </a:solidFill>
                <a:latin typeface="ＭＳ Ｐゴシック 本文"/>
              </a:rPr>
              <a:t>「しあわせを生み出し続ける</a:t>
            </a:r>
            <a:r>
              <a:rPr lang="en-US" altLang="ja-JP" sz="2800" b="1" dirty="0">
                <a:solidFill>
                  <a:srgbClr val="0000FF"/>
                </a:solidFill>
                <a:latin typeface="ＭＳ Ｐゴシック 本文"/>
              </a:rPr>
              <a:t>TEAM</a:t>
            </a:r>
            <a:r>
              <a:rPr lang="ja-JP" altLang="en-US" sz="2800" b="1" dirty="0">
                <a:solidFill>
                  <a:srgbClr val="0000FF"/>
                </a:solidFill>
                <a:latin typeface="ＭＳ Ｐゴシック 本文"/>
              </a:rPr>
              <a:t>」</a:t>
            </a:r>
            <a:r>
              <a:rPr lang="ja-JP" altLang="en-US" dirty="0"/>
              <a:t>として行動します。</a:t>
            </a:r>
          </a:p>
          <a:p>
            <a:r>
              <a:rPr lang="ja-JP" altLang="en-US" dirty="0"/>
              <a:t>その実現のために、金融庁が示す「顧客本位の業務運営に関する原則」を採択し、以下の方針をここに宣言いたします。</a:t>
            </a:r>
            <a:endParaRPr lang="en-US" altLang="ja-JP" dirty="0"/>
          </a:p>
          <a:p>
            <a:endParaRPr lang="ja-JP" altLang="en-US" dirty="0"/>
          </a:p>
          <a:p>
            <a:r>
              <a:rPr lang="ja-JP" altLang="en-US" dirty="0"/>
              <a:t>有限会社豊川中村保険サービスでは経営理念のもと、「顧客本位の業務運営に関する原則」を採用し、以下の「顧客本位の業務運営方針」を策定しております。</a:t>
            </a:r>
            <a:br>
              <a:rPr lang="en-US" altLang="ja-JP" dirty="0"/>
            </a:br>
            <a:br>
              <a:rPr lang="ja-JP" altLang="en-US" dirty="0"/>
            </a:br>
            <a:endParaRPr kumimoji="1" lang="en-US" altLang="ja-JP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991E283-C371-4F4F-0897-ACCFBDDE26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436" y="5949753"/>
            <a:ext cx="4104311" cy="82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516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510FB-D3D7-D90D-FADD-3B5A85909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F66353-D224-2BB2-CEDB-C0E7AF6F8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8980" y="764373"/>
            <a:ext cx="8565358" cy="1293028"/>
          </a:xfrm>
        </p:spPr>
        <p:txBody>
          <a:bodyPr>
            <a:normAutofit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原則</a:t>
            </a:r>
            <a:r>
              <a:rPr lang="en-US" altLang="ja-JP" dirty="0"/>
              <a:t>1】</a:t>
            </a:r>
            <a:r>
              <a:rPr lang="ja-JP" altLang="en-US" dirty="0"/>
              <a:t>顧客本位の業務運営に関する方針の策定・公表・見直し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8AE7F79-4651-5D3F-21A9-6734616F435E}"/>
              </a:ext>
            </a:extLst>
          </p:cNvPr>
          <p:cNvSpPr txBox="1"/>
          <p:nvPr/>
        </p:nvSpPr>
        <p:spPr>
          <a:xfrm>
            <a:off x="814449" y="2769275"/>
            <a:ext cx="1048492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私たちは、本</a:t>
            </a:r>
            <a:r>
              <a:rPr lang="en-US" altLang="ja-JP" dirty="0"/>
              <a:t>FD</a:t>
            </a:r>
            <a:r>
              <a:rPr lang="ja-JP" altLang="en-US" dirty="0"/>
              <a:t>宣言を公表し、全社員で共有します。</a:t>
            </a:r>
            <a:endParaRPr lang="en-US" altLang="ja-JP" dirty="0"/>
          </a:p>
          <a:p>
            <a:br>
              <a:rPr lang="ja-JP" altLang="en-US" dirty="0"/>
            </a:br>
            <a:r>
              <a:rPr lang="ja-JP" altLang="en-US" dirty="0"/>
              <a:t>また、定期的に振り返りを行い、社会環境やお客様ニーズの変化に応じて改善を続けます。</a:t>
            </a:r>
          </a:p>
          <a:p>
            <a:r>
              <a:rPr lang="en-US" altLang="ja-JP" dirty="0"/>
              <a:t>FD</a:t>
            </a:r>
            <a:r>
              <a:rPr lang="ja-JP" altLang="en-US" dirty="0"/>
              <a:t>宣言は</a:t>
            </a:r>
            <a:r>
              <a:rPr lang="ja-JP" altLang="en-US" sz="2400" b="1" dirty="0"/>
              <a:t>“形式”</a:t>
            </a:r>
            <a:r>
              <a:rPr lang="ja-JP" altLang="en-US" dirty="0"/>
              <a:t>ではなく、</a:t>
            </a:r>
            <a:r>
              <a:rPr lang="ja-JP" altLang="en-US" sz="2800" b="1" dirty="0">
                <a:solidFill>
                  <a:srgbClr val="0000FF"/>
                </a:solidFill>
              </a:rPr>
              <a:t>“文化”</a:t>
            </a:r>
            <a:r>
              <a:rPr lang="ja-JP" altLang="en-US" dirty="0"/>
              <a:t>として根付かせます。</a:t>
            </a:r>
            <a:endParaRPr lang="en-US" altLang="ja-JP" dirty="0"/>
          </a:p>
          <a:p>
            <a:endParaRPr lang="en-US" altLang="ja-JP" dirty="0"/>
          </a:p>
          <a:p>
            <a:r>
              <a:rPr lang="en-US" altLang="ja-JP" dirty="0"/>
              <a:t>《</a:t>
            </a:r>
            <a:r>
              <a:rPr lang="ja-JP" altLang="en-US" dirty="0"/>
              <a:t>取組</a:t>
            </a:r>
            <a:r>
              <a:rPr lang="en-US" altLang="ja-JP" dirty="0"/>
              <a:t>》</a:t>
            </a:r>
          </a:p>
          <a:p>
            <a:r>
              <a:rPr lang="ja-JP" altLang="en-US" dirty="0"/>
              <a:t>経営理念・行動指針について、朝礼チェックイン・会議・社内研修等の中で</a:t>
            </a:r>
            <a:r>
              <a:rPr lang="en-US" altLang="ja-JP" dirty="0"/>
              <a:t>TEAM</a:t>
            </a:r>
            <a:r>
              <a:rPr lang="ja-JP" altLang="en-US" dirty="0"/>
              <a:t>の在りたい姿として共有することで、メンバー全員が</a:t>
            </a:r>
            <a:r>
              <a:rPr lang="ja-JP" altLang="en-US" sz="2400" b="1" dirty="0"/>
              <a:t>「やらなきゃ＝外発的動機付け」</a:t>
            </a:r>
            <a:r>
              <a:rPr lang="ja-JP" altLang="en-US" dirty="0"/>
              <a:t>ではなく</a:t>
            </a:r>
            <a:endParaRPr lang="en-US" altLang="ja-JP" dirty="0"/>
          </a:p>
          <a:p>
            <a:r>
              <a:rPr lang="ja-JP" altLang="en-US" dirty="0"/>
              <a:t>自らが</a:t>
            </a:r>
            <a:r>
              <a:rPr lang="ja-JP" altLang="en-US" sz="2800" b="1" dirty="0">
                <a:solidFill>
                  <a:srgbClr val="0000FF"/>
                </a:solidFill>
              </a:rPr>
              <a:t>「やりたい＝内発的動機づけ」</a:t>
            </a:r>
            <a:r>
              <a:rPr lang="ja-JP" altLang="en-US" dirty="0"/>
              <a:t>へと進化さます。（</a:t>
            </a:r>
            <a:r>
              <a:rPr lang="en-US" altLang="ja-JP" dirty="0"/>
              <a:t>KPI→</a:t>
            </a:r>
            <a:r>
              <a:rPr lang="ja-JP" altLang="en-US" dirty="0"/>
              <a:t>社内研修数）</a:t>
            </a:r>
            <a:br>
              <a:rPr lang="ja-JP" altLang="en-US" dirty="0"/>
            </a:br>
            <a:endParaRPr lang="en-US" altLang="ja-JP" dirty="0"/>
          </a:p>
          <a:p>
            <a:endParaRPr lang="ja-JP" altLang="en-US" dirty="0"/>
          </a:p>
          <a:p>
            <a:endParaRPr lang="ja-JP" altLang="ja-JP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40B0B63A-C65F-65A4-6114-BAFFAEB965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436" y="5949753"/>
            <a:ext cx="4104311" cy="82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99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4F2CC-62DA-CF0E-5F3A-A1A0F3ACD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A4B02-8E89-8BDC-EC65-68D336594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6071" y="400479"/>
            <a:ext cx="9926782" cy="1293028"/>
          </a:xfrm>
        </p:spPr>
        <p:txBody>
          <a:bodyPr>
            <a:normAutofit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原則</a:t>
            </a:r>
            <a:r>
              <a:rPr lang="en-US" altLang="ja-JP" dirty="0"/>
              <a:t>2】</a:t>
            </a:r>
            <a:r>
              <a:rPr lang="ja-JP" altLang="en-US" dirty="0"/>
              <a:t>顧客の最善の利益の追求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7F84128-F7C8-89DA-96CC-6DEC04A5F0B0}"/>
              </a:ext>
            </a:extLst>
          </p:cNvPr>
          <p:cNvSpPr txBox="1"/>
          <p:nvPr/>
        </p:nvSpPr>
        <p:spPr>
          <a:xfrm>
            <a:off x="853539" y="1796324"/>
            <a:ext cx="1048492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すべての人が「自分が主役の人生」を生きています。在りたい姿や実現したい未来も一人ひとり異なります。</a:t>
            </a:r>
          </a:p>
          <a:p>
            <a:r>
              <a:rPr lang="ja-JP" altLang="en-US" dirty="0"/>
              <a:t>私たちは、</a:t>
            </a:r>
            <a:r>
              <a:rPr lang="ja-JP" altLang="en-US" b="1" dirty="0"/>
              <a:t>ヒアリングなしで見積り・提案を行うことはありません。</a:t>
            </a:r>
            <a:br>
              <a:rPr lang="ja-JP" altLang="en-US" dirty="0"/>
            </a:br>
            <a:r>
              <a:rPr lang="ja-JP" altLang="en-US" dirty="0"/>
              <a:t>お客様のライフプラン・家族構成・資産状況・価値観を丁寧にヒアリングし、単なる</a:t>
            </a:r>
            <a:r>
              <a:rPr lang="ja-JP" altLang="en-US" b="1" dirty="0"/>
              <a:t>「課題解決型プラン」</a:t>
            </a:r>
            <a:r>
              <a:rPr lang="ja-JP" altLang="en-US" dirty="0"/>
              <a:t>ではなく、</a:t>
            </a:r>
            <a:r>
              <a:rPr lang="ja-JP" altLang="en-US" b="1" dirty="0">
                <a:solidFill>
                  <a:srgbClr val="0000FF"/>
                </a:solidFill>
              </a:rPr>
              <a:t>“大切な方への想い”</a:t>
            </a:r>
            <a:r>
              <a:rPr lang="ja-JP" altLang="en-US" dirty="0"/>
              <a:t>が込められたプランをご提案します。</a:t>
            </a:r>
            <a:endParaRPr lang="en-US" altLang="ja-JP" dirty="0"/>
          </a:p>
          <a:p>
            <a:r>
              <a:rPr lang="ja-JP" altLang="en-US" dirty="0"/>
              <a:t>なぜなら、保険は</a:t>
            </a:r>
            <a:r>
              <a:rPr lang="ja-JP" altLang="en-US" b="1" dirty="0">
                <a:solidFill>
                  <a:srgbClr val="0000FF"/>
                </a:solidFill>
              </a:rPr>
              <a:t>「大切な未来を“守るため”」の手段</a:t>
            </a:r>
            <a:r>
              <a:rPr lang="ja-JP" altLang="en-US" dirty="0"/>
              <a:t>だからです。</a:t>
            </a:r>
            <a:endParaRPr lang="en-US" altLang="ja-JP" dirty="0"/>
          </a:p>
          <a:p>
            <a:endParaRPr lang="en-US" altLang="ja-JP" dirty="0"/>
          </a:p>
          <a:p>
            <a:r>
              <a:rPr lang="en-US" altLang="ja-JP" dirty="0"/>
              <a:t>《</a:t>
            </a:r>
            <a:r>
              <a:rPr lang="ja-JP" altLang="en-US" dirty="0"/>
              <a:t>具体的行動</a:t>
            </a:r>
            <a:r>
              <a:rPr lang="en-US" altLang="ja-JP" dirty="0"/>
              <a:t>》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 </a:t>
            </a:r>
            <a:r>
              <a:rPr lang="ja-JP" altLang="ja-JP" dirty="0">
                <a:latin typeface="Arial" panose="020B0604020202020204" pitchFamily="34" charset="0"/>
              </a:rPr>
              <a:t>初回面談ヒアリング中心（30分以上）</a:t>
            </a:r>
            <a:r>
              <a:rPr lang="ja-JP" altLang="en-US" dirty="0">
                <a:latin typeface="Arial" panose="020B0604020202020204" pitchFamily="34" charset="0"/>
              </a:rPr>
              <a:t>　② </a:t>
            </a:r>
            <a:r>
              <a:rPr lang="ja-JP" altLang="ja-JP" dirty="0">
                <a:latin typeface="Arial" panose="020B0604020202020204" pitchFamily="34" charset="0"/>
              </a:rPr>
              <a:t>意向把握100％作成</a:t>
            </a:r>
            <a:r>
              <a:rPr lang="ja-JP" altLang="en-US" dirty="0">
                <a:latin typeface="Arial" panose="020B0604020202020204" pitchFamily="34" charset="0"/>
              </a:rPr>
              <a:t>　③ </a:t>
            </a:r>
            <a:r>
              <a:rPr lang="ja-JP" altLang="ja-JP" dirty="0">
                <a:latin typeface="Arial" panose="020B0604020202020204" pitchFamily="34" charset="0"/>
              </a:rPr>
              <a:t>将来ビジョン共有（3年・5年・10年）</a:t>
            </a: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④ </a:t>
            </a:r>
            <a:r>
              <a:rPr lang="ja-JP" altLang="ja-JP" dirty="0">
                <a:latin typeface="Arial" panose="020B0604020202020204" pitchFamily="34" charset="0"/>
              </a:rPr>
              <a:t>「なぜこの保障か」の説明徹底</a:t>
            </a: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latin typeface="Arial" panose="020B0604020202020204" pitchFamily="34" charset="0"/>
              </a:rPr>
              <a:t>《</a:t>
            </a:r>
            <a:r>
              <a:rPr lang="ja-JP" altLang="en-US" dirty="0"/>
              <a:t>該当</a:t>
            </a:r>
            <a:r>
              <a:rPr lang="en-US" altLang="ja-JP" dirty="0"/>
              <a:t>KPI》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 </a:t>
            </a:r>
            <a:r>
              <a:rPr lang="ja-JP" altLang="ja-JP" dirty="0">
                <a:latin typeface="Arial" panose="020B0604020202020204" pitchFamily="34" charset="0"/>
              </a:rPr>
              <a:t>状況を踏まえた提案（顧客理解）</a:t>
            </a:r>
            <a:r>
              <a:rPr lang="ja-JP" altLang="en-US" dirty="0">
                <a:latin typeface="Arial" panose="020B0604020202020204" pitchFamily="34" charset="0"/>
              </a:rPr>
              <a:t>　② </a:t>
            </a:r>
            <a:r>
              <a:rPr lang="ja-JP" altLang="ja-JP" dirty="0">
                <a:latin typeface="Arial" panose="020B0604020202020204" pitchFamily="34" charset="0"/>
              </a:rPr>
              <a:t>ご要望に寄り添った提案（意思尊重）</a:t>
            </a: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latin typeface="Arial" panose="020B0604020202020204" pitchFamily="34" charset="0"/>
              </a:rPr>
              <a:t>《</a:t>
            </a:r>
            <a:r>
              <a:rPr lang="ja-JP" altLang="en-US" dirty="0">
                <a:latin typeface="Arial" panose="020B0604020202020204" pitchFamily="34" charset="0"/>
              </a:rPr>
              <a:t>検証指標</a:t>
            </a:r>
            <a:r>
              <a:rPr lang="en-US" altLang="ja-JP" dirty="0">
                <a:latin typeface="Arial" panose="020B0604020202020204" pitchFamily="34" charset="0"/>
              </a:rPr>
              <a:t>》</a:t>
            </a:r>
            <a:endParaRPr lang="ja-JP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 </a:t>
            </a:r>
            <a:r>
              <a:rPr lang="ja-JP" altLang="ja-JP" dirty="0">
                <a:latin typeface="Arial" panose="020B0604020202020204" pitchFamily="34" charset="0"/>
              </a:rPr>
              <a:t>顧客理解平均：6.0以上（7段階）</a:t>
            </a:r>
            <a:r>
              <a:rPr lang="ja-JP" altLang="en-US" dirty="0">
                <a:latin typeface="Arial" panose="020B0604020202020204" pitchFamily="34" charset="0"/>
              </a:rPr>
              <a:t>　② </a:t>
            </a:r>
            <a:r>
              <a:rPr lang="ja-JP" altLang="ja-JP" dirty="0">
                <a:latin typeface="Arial" panose="020B0604020202020204" pitchFamily="34" charset="0"/>
              </a:rPr>
              <a:t>意思尊重平均：6.0以上</a:t>
            </a:r>
            <a:r>
              <a:rPr lang="ja-JP" altLang="en-US" dirty="0">
                <a:latin typeface="Arial" panose="020B0604020202020204" pitchFamily="34" charset="0"/>
              </a:rPr>
              <a:t>　③ </a:t>
            </a:r>
            <a:r>
              <a:rPr lang="ja-JP" altLang="ja-JP" dirty="0">
                <a:latin typeface="Arial" panose="020B0604020202020204" pitchFamily="34" charset="0"/>
              </a:rPr>
              <a:t>「わからない」回答率：5％未満</a:t>
            </a:r>
          </a:p>
          <a:p>
            <a:r>
              <a:rPr lang="en-US" altLang="ja-JP" sz="1600" dirty="0"/>
              <a:t>※2024</a:t>
            </a:r>
            <a:r>
              <a:rPr lang="ja-JP" altLang="en-US" sz="1600" dirty="0"/>
              <a:t>年度実績　①</a:t>
            </a:r>
            <a:r>
              <a:rPr lang="en-US" altLang="ja-JP" sz="1600" dirty="0"/>
              <a:t>6.5</a:t>
            </a:r>
            <a:r>
              <a:rPr lang="ja-JP" altLang="en-US" sz="1600" dirty="0"/>
              <a:t>　②</a:t>
            </a:r>
            <a:r>
              <a:rPr lang="en-US" altLang="ja-JP" sz="1600" dirty="0"/>
              <a:t>6.7</a:t>
            </a:r>
            <a:r>
              <a:rPr lang="ja-JP" altLang="en-US" sz="1600" dirty="0"/>
              <a:t>　③</a:t>
            </a:r>
            <a:r>
              <a:rPr lang="en-US" altLang="ja-JP" sz="1600" dirty="0"/>
              <a:t>3.1</a:t>
            </a:r>
            <a:r>
              <a:rPr lang="ja-JP" altLang="en-US" sz="1600" dirty="0"/>
              <a:t>％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626A167-F01E-339C-7D5E-DE5C910657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436" y="5949753"/>
            <a:ext cx="4104311" cy="82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612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EA0F4-EB1D-93B6-BB89-40BC5B985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9BA861-9204-6B6F-5C8B-35529F73F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6071" y="400479"/>
            <a:ext cx="9926782" cy="1293028"/>
          </a:xfrm>
        </p:spPr>
        <p:txBody>
          <a:bodyPr>
            <a:normAutofit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原則</a:t>
            </a:r>
            <a:r>
              <a:rPr lang="en-US" altLang="ja-JP" dirty="0"/>
              <a:t>3】</a:t>
            </a:r>
            <a:r>
              <a:rPr lang="ja-JP" altLang="en-US" dirty="0"/>
              <a:t>利益相反の適切な管理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BA73706-CFEC-FD93-A265-8FD1FF1F6291}"/>
              </a:ext>
            </a:extLst>
          </p:cNvPr>
          <p:cNvSpPr txBox="1"/>
          <p:nvPr/>
        </p:nvSpPr>
        <p:spPr>
          <a:xfrm>
            <a:off x="853539" y="1796324"/>
            <a:ext cx="1048492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複数保険会社を取り扱う代理店として、特定の商品や保険会社に偏ることなく、</a:t>
            </a:r>
            <a:r>
              <a:rPr lang="ja-JP" altLang="en-US" b="1" dirty="0">
                <a:solidFill>
                  <a:srgbClr val="0000FF"/>
                </a:solidFill>
              </a:rPr>
              <a:t> </a:t>
            </a:r>
            <a:r>
              <a:rPr lang="ja-JP" altLang="en-US" b="1" dirty="0"/>
              <a:t>お客様の</a:t>
            </a:r>
            <a:r>
              <a:rPr lang="ja-JP" altLang="en-US" b="1" dirty="0">
                <a:solidFill>
                  <a:srgbClr val="0000FF"/>
                </a:solidFill>
              </a:rPr>
              <a:t>「大切な未来を“守るため”」</a:t>
            </a:r>
            <a:r>
              <a:rPr lang="ja-JP" altLang="en-US" dirty="0"/>
              <a:t>に本当に必要な商品を</a:t>
            </a:r>
            <a:r>
              <a:rPr lang="ja-JP" altLang="en-US" b="1" dirty="0">
                <a:solidFill>
                  <a:srgbClr val="0000FF"/>
                </a:solidFill>
              </a:rPr>
              <a:t>人生の伴走者</a:t>
            </a:r>
            <a:r>
              <a:rPr lang="ja-JP" altLang="en-US" dirty="0"/>
              <a:t>として比較・説明を行います。</a:t>
            </a:r>
          </a:p>
          <a:p>
            <a:r>
              <a:rPr lang="ja-JP" altLang="en-US" dirty="0"/>
              <a:t>利益相反の可能性がある場合には、透明性をもって説明し、お客様の理解を得たうえで対応します。</a:t>
            </a:r>
          </a:p>
          <a:p>
            <a:endParaRPr lang="en-US" altLang="ja-JP" dirty="0"/>
          </a:p>
          <a:p>
            <a:r>
              <a:rPr lang="en-US" altLang="ja-JP" dirty="0"/>
              <a:t>《</a:t>
            </a:r>
            <a:r>
              <a:rPr lang="ja-JP" altLang="en-US" dirty="0"/>
              <a:t>具体的行動</a:t>
            </a:r>
            <a:r>
              <a:rPr lang="en-US" altLang="ja-JP" dirty="0"/>
              <a:t>》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 </a:t>
            </a:r>
            <a:r>
              <a:rPr lang="ja-JP" altLang="ja-JP" dirty="0">
                <a:latin typeface="Arial" panose="020B0604020202020204" pitchFamily="34" charset="0"/>
              </a:rPr>
              <a:t>複数商品比較提案</a:t>
            </a:r>
            <a:r>
              <a:rPr lang="ja-JP" altLang="en-US" dirty="0">
                <a:latin typeface="Arial" panose="020B0604020202020204" pitchFamily="34" charset="0"/>
              </a:rPr>
              <a:t>　② </a:t>
            </a:r>
            <a:r>
              <a:rPr lang="ja-JP" altLang="ja-JP" dirty="0">
                <a:latin typeface="Arial" panose="020B0604020202020204" pitchFamily="34" charset="0"/>
              </a:rPr>
              <a:t>商品販売比率の四半期分析</a:t>
            </a:r>
            <a:r>
              <a:rPr lang="ja-JP" altLang="en-US" dirty="0">
                <a:latin typeface="Arial" panose="020B0604020202020204" pitchFamily="34" charset="0"/>
              </a:rPr>
              <a:t>　</a:t>
            </a: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③ </a:t>
            </a:r>
            <a:r>
              <a:rPr lang="ja-JP" altLang="ja-JP" dirty="0">
                <a:latin typeface="Arial" panose="020B0604020202020204" pitchFamily="34" charset="0"/>
              </a:rPr>
              <a:t>偏重発生時の</a:t>
            </a:r>
            <a:r>
              <a:rPr lang="ja-JP" altLang="en-US" dirty="0">
                <a:latin typeface="Arial" panose="020B0604020202020204" pitchFamily="34" charset="0"/>
              </a:rPr>
              <a:t>意向把握シートを用いた</a:t>
            </a:r>
            <a:r>
              <a:rPr lang="ja-JP" altLang="ja-JP" dirty="0">
                <a:latin typeface="Arial" panose="020B0604020202020204" pitchFamily="34" charset="0"/>
              </a:rPr>
              <a:t>是正会議</a:t>
            </a:r>
            <a:r>
              <a:rPr lang="ja-JP" altLang="en-US" dirty="0">
                <a:latin typeface="Arial" panose="020B0604020202020204" pitchFamily="34" charset="0"/>
              </a:rPr>
              <a:t>（週</a:t>
            </a:r>
            <a:r>
              <a:rPr lang="en-US" altLang="ja-JP" dirty="0">
                <a:latin typeface="Arial" panose="020B0604020202020204" pitchFamily="34" charset="0"/>
              </a:rPr>
              <a:t>1</a:t>
            </a:r>
            <a:r>
              <a:rPr lang="ja-JP" altLang="en-US" dirty="0">
                <a:latin typeface="Arial" panose="020B0604020202020204" pitchFamily="34" charset="0"/>
              </a:rPr>
              <a:t>営業ミーティング）</a:t>
            </a:r>
            <a:endParaRPr lang="ja-JP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latin typeface="Arial" panose="020B0604020202020204" pitchFamily="34" charset="0"/>
              </a:rPr>
              <a:t>《</a:t>
            </a:r>
            <a:r>
              <a:rPr lang="ja-JP" altLang="en-US" dirty="0"/>
              <a:t>該当</a:t>
            </a:r>
            <a:r>
              <a:rPr lang="en-US" altLang="ja-JP" dirty="0"/>
              <a:t>KPI》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　</a:t>
            </a:r>
            <a:r>
              <a:rPr lang="ja-JP" altLang="en-US" dirty="0"/>
              <a:t>幅広い提案（トータル提案）</a:t>
            </a:r>
            <a:endParaRPr lang="en-US" altLang="ja-JP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latin typeface="Arial" panose="020B0604020202020204" pitchFamily="34" charset="0"/>
              </a:rPr>
              <a:t>《</a:t>
            </a:r>
            <a:r>
              <a:rPr lang="ja-JP" altLang="en-US" dirty="0">
                <a:latin typeface="Arial" panose="020B0604020202020204" pitchFamily="34" charset="0"/>
              </a:rPr>
              <a:t>検証指標</a:t>
            </a:r>
            <a:r>
              <a:rPr lang="en-US" altLang="ja-JP" dirty="0">
                <a:latin typeface="Arial" panose="020B0604020202020204" pitchFamily="34" charset="0"/>
              </a:rPr>
              <a:t>》</a:t>
            </a:r>
            <a:endParaRPr lang="ja-JP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 </a:t>
            </a:r>
            <a:r>
              <a:rPr lang="ja-JP" altLang="ja-JP" dirty="0">
                <a:latin typeface="Arial" panose="020B0604020202020204" pitchFamily="34" charset="0"/>
              </a:rPr>
              <a:t>トータル提案平均：5.8以上</a:t>
            </a:r>
            <a:r>
              <a:rPr lang="ja-JP" altLang="en-US" dirty="0">
                <a:latin typeface="Arial" panose="020B0604020202020204" pitchFamily="34" charset="0"/>
              </a:rPr>
              <a:t>　② </a:t>
            </a:r>
            <a:r>
              <a:rPr lang="ja-JP" altLang="ja-JP" dirty="0">
                <a:latin typeface="Arial" panose="020B0604020202020204" pitchFamily="34" charset="0"/>
              </a:rPr>
              <a:t>商品偏重是正対応率：100％</a:t>
            </a: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/>
              <a:t>※2024</a:t>
            </a:r>
            <a:r>
              <a:rPr lang="ja-JP" altLang="en-US" dirty="0"/>
              <a:t>年度実績　①</a:t>
            </a:r>
            <a:r>
              <a:rPr lang="en-US" altLang="ja-JP" dirty="0"/>
              <a:t>6.1</a:t>
            </a:r>
            <a:r>
              <a:rPr lang="ja-JP" altLang="en-US" dirty="0"/>
              <a:t>　③</a:t>
            </a:r>
            <a:r>
              <a:rPr lang="en-US" altLang="ja-JP" dirty="0"/>
              <a:t>100</a:t>
            </a:r>
            <a:r>
              <a:rPr lang="ja-JP" altLang="en-US" dirty="0"/>
              <a:t>％</a:t>
            </a:r>
            <a:endParaRPr lang="ja-JP" altLang="ja-JP" dirty="0">
              <a:latin typeface="Arial" panose="020B0604020202020204" pitchFamily="34" charset="0"/>
            </a:endParaRPr>
          </a:p>
          <a:p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827BC23-7697-0203-5C87-944F96A74B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436" y="5949753"/>
            <a:ext cx="4104311" cy="82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15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80F8E-8FA9-1A52-0079-CDA168E3F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93CAA1-0215-74EF-404E-F2E512BA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6071" y="400479"/>
            <a:ext cx="9926782" cy="1293028"/>
          </a:xfrm>
        </p:spPr>
        <p:txBody>
          <a:bodyPr>
            <a:normAutofit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原則</a:t>
            </a:r>
            <a:r>
              <a:rPr lang="en-US" altLang="ja-JP" dirty="0"/>
              <a:t>4】</a:t>
            </a:r>
            <a:r>
              <a:rPr lang="ja-JP" altLang="en-US" dirty="0"/>
              <a:t>手数料等の明確化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AF4FCA1-35BC-3A9D-0355-2363546E70BC}"/>
              </a:ext>
            </a:extLst>
          </p:cNvPr>
          <p:cNvSpPr txBox="1"/>
          <p:nvPr/>
        </p:nvSpPr>
        <p:spPr>
          <a:xfrm>
            <a:off x="853539" y="1796324"/>
            <a:ext cx="104849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お客様がご負担される費用や保険料の仕組みについて、専門用語を使わず</a:t>
            </a:r>
            <a:r>
              <a:rPr lang="ja-JP" altLang="en-US" b="1" dirty="0">
                <a:solidFill>
                  <a:srgbClr val="0000FF"/>
                </a:solidFill>
              </a:rPr>
              <a:t>わかりやすい言葉</a:t>
            </a:r>
            <a:r>
              <a:rPr lang="ja-JP" altLang="en-US" dirty="0"/>
              <a:t>で丁寧に説明します。そのうえで大切にしているのは、お客様に</a:t>
            </a:r>
            <a:r>
              <a:rPr lang="ja-JP" altLang="en-US" b="1" dirty="0"/>
              <a:t>「伝える」</a:t>
            </a:r>
            <a:r>
              <a:rPr lang="ja-JP" altLang="en-US" dirty="0"/>
              <a:t>ではなく</a:t>
            </a:r>
            <a:r>
              <a:rPr lang="ja-JP" altLang="en-US" b="1" dirty="0">
                <a:solidFill>
                  <a:srgbClr val="0000FF"/>
                </a:solidFill>
              </a:rPr>
              <a:t>「伝わる」</a:t>
            </a:r>
            <a:r>
              <a:rPr lang="ja-JP" altLang="en-US" dirty="0"/>
              <a:t>という基準です。</a:t>
            </a:r>
          </a:p>
          <a:p>
            <a:r>
              <a:rPr lang="ja-JP" altLang="en-US" dirty="0"/>
              <a:t>特に、変額保険や外貨建保険等の投資性商品については、リスク・コスト・解約返戻金の仕組みを十分に説明し、お客様自身が</a:t>
            </a:r>
            <a:r>
              <a:rPr lang="ja-JP" altLang="en-US" b="1" dirty="0">
                <a:solidFill>
                  <a:srgbClr val="0000FF"/>
                </a:solidFill>
              </a:rPr>
              <a:t>「在りたい姿の実現」</a:t>
            </a:r>
            <a:r>
              <a:rPr lang="ja-JP" altLang="en-US" dirty="0"/>
              <a:t>に必要だと、ご納得いただいた上でご契約いただきます。</a:t>
            </a:r>
          </a:p>
          <a:p>
            <a:endParaRPr lang="en-US" altLang="ja-JP" dirty="0"/>
          </a:p>
          <a:p>
            <a:r>
              <a:rPr lang="en-US" altLang="ja-JP" dirty="0"/>
              <a:t>《</a:t>
            </a:r>
            <a:r>
              <a:rPr lang="ja-JP" altLang="en-US" dirty="0"/>
              <a:t>具体的行動</a:t>
            </a:r>
            <a:r>
              <a:rPr lang="en-US" altLang="ja-JP" dirty="0"/>
              <a:t>》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 </a:t>
            </a:r>
            <a:r>
              <a:rPr lang="ja-JP" altLang="ja-JP" dirty="0">
                <a:latin typeface="Arial" panose="020B0604020202020204" pitchFamily="34" charset="0"/>
              </a:rPr>
              <a:t>投資性商品説明書面取得費用</a:t>
            </a:r>
            <a:r>
              <a:rPr lang="ja-JP" altLang="en-US" dirty="0">
                <a:latin typeface="Arial" panose="020B0604020202020204" pitchFamily="34" charset="0"/>
              </a:rPr>
              <a:t>　② </a:t>
            </a:r>
            <a:r>
              <a:rPr lang="ja-JP" altLang="ja-JP" dirty="0">
                <a:latin typeface="Arial" panose="020B0604020202020204" pitchFamily="34" charset="0"/>
              </a:rPr>
              <a:t>リスク説明の記録</a:t>
            </a:r>
            <a:r>
              <a:rPr lang="ja-JP" altLang="en-US" dirty="0">
                <a:latin typeface="Arial" panose="020B0604020202020204" pitchFamily="34" charset="0"/>
              </a:rPr>
              <a:t>　③ </a:t>
            </a:r>
            <a:r>
              <a:rPr lang="ja-JP" altLang="ja-JP" dirty="0">
                <a:latin typeface="Arial" panose="020B0604020202020204" pitchFamily="34" charset="0"/>
              </a:rPr>
              <a:t>契約前最終確認の実施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latin typeface="Arial" panose="020B0604020202020204" pitchFamily="34" charset="0"/>
              </a:rPr>
              <a:t>《</a:t>
            </a:r>
            <a:r>
              <a:rPr lang="ja-JP" altLang="en-US" dirty="0"/>
              <a:t>該当</a:t>
            </a:r>
            <a:r>
              <a:rPr lang="en-US" altLang="ja-JP" dirty="0"/>
              <a:t>KPI》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 </a:t>
            </a:r>
            <a:r>
              <a:rPr lang="ja-JP" altLang="en-US" dirty="0"/>
              <a:t>手続き満足度　② 契約後のアフターフォロー（年</a:t>
            </a:r>
            <a:r>
              <a:rPr lang="en-US" altLang="ja-JP" dirty="0"/>
              <a:t>1</a:t>
            </a:r>
            <a:r>
              <a:rPr lang="ja-JP" altLang="en-US" dirty="0"/>
              <a:t>回</a:t>
            </a:r>
            <a:r>
              <a:rPr lang="en-US" altLang="ja-JP" dirty="0"/>
              <a:t>80%</a:t>
            </a:r>
            <a:r>
              <a:rPr lang="ja-JP" altLang="en-US" dirty="0"/>
              <a:t>以上）</a:t>
            </a:r>
            <a:endParaRPr lang="en-US" altLang="ja-JP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latin typeface="Arial" panose="020B0604020202020204" pitchFamily="34" charset="0"/>
              </a:rPr>
              <a:t>《</a:t>
            </a:r>
            <a:r>
              <a:rPr lang="ja-JP" altLang="en-US" dirty="0">
                <a:latin typeface="Arial" panose="020B0604020202020204" pitchFamily="34" charset="0"/>
              </a:rPr>
              <a:t>検証指標</a:t>
            </a:r>
            <a:r>
              <a:rPr lang="en-US" altLang="ja-JP" dirty="0">
                <a:latin typeface="Arial" panose="020B0604020202020204" pitchFamily="34" charset="0"/>
              </a:rPr>
              <a:t>》</a:t>
            </a:r>
            <a:endParaRPr lang="ja-JP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 </a:t>
            </a:r>
            <a:r>
              <a:rPr lang="ja-JP" altLang="ja-JP" dirty="0">
                <a:latin typeface="Arial" panose="020B0604020202020204" pitchFamily="34" charset="0"/>
              </a:rPr>
              <a:t>手続き満足度平均：6.0以上</a:t>
            </a:r>
            <a:r>
              <a:rPr lang="ja-JP" altLang="en-US" dirty="0">
                <a:latin typeface="Arial" panose="020B0604020202020204" pitchFamily="34" charset="0"/>
              </a:rPr>
              <a:t>　② </a:t>
            </a:r>
            <a:r>
              <a:rPr lang="ja-JP" altLang="ja-JP" dirty="0">
                <a:latin typeface="Arial" panose="020B0604020202020204" pitchFamily="34" charset="0"/>
              </a:rPr>
              <a:t>不満（3以下）割合：3％未満</a:t>
            </a:r>
            <a:r>
              <a:rPr lang="ja-JP" altLang="en-US" dirty="0">
                <a:latin typeface="Arial" panose="020B0604020202020204" pitchFamily="34" charset="0"/>
              </a:rPr>
              <a:t>　③ お褒めの言葉</a:t>
            </a:r>
            <a:r>
              <a:rPr lang="ja-JP" altLang="ja-JP" dirty="0">
                <a:latin typeface="Arial" panose="020B0604020202020204" pitchFamily="34" charset="0"/>
              </a:rPr>
              <a:t>件数：</a:t>
            </a:r>
            <a:r>
              <a:rPr lang="en-US" altLang="ja-JP" dirty="0">
                <a:latin typeface="Arial" panose="020B0604020202020204" pitchFamily="34" charset="0"/>
              </a:rPr>
              <a:t>24</a:t>
            </a:r>
            <a:r>
              <a:rPr lang="ja-JP" altLang="en-US" dirty="0">
                <a:latin typeface="Arial" panose="020B0604020202020204" pitchFamily="34" charset="0"/>
              </a:rPr>
              <a:t>件</a:t>
            </a:r>
            <a:endParaRPr lang="ja-JP" altLang="ja-JP" dirty="0">
              <a:latin typeface="Arial" panose="020B0604020202020204" pitchFamily="34" charset="0"/>
            </a:endParaRPr>
          </a:p>
          <a:p>
            <a:r>
              <a:rPr lang="en-US" altLang="ja-JP" dirty="0"/>
              <a:t>※</a:t>
            </a:r>
            <a:r>
              <a:rPr lang="ja-JP" altLang="en-US" dirty="0"/>
              <a:t>豊川中村ではお客様からの苦情も</a:t>
            </a:r>
            <a:r>
              <a:rPr lang="ja-JP" altLang="en-US" b="1" dirty="0">
                <a:solidFill>
                  <a:srgbClr val="0000FF"/>
                </a:solidFill>
              </a:rPr>
              <a:t>「大切な声」</a:t>
            </a:r>
            <a:r>
              <a:rPr lang="ja-JP" altLang="en-US" dirty="0"/>
              <a:t>として、更なる品質向上の</a:t>
            </a:r>
            <a:r>
              <a:rPr lang="ja-JP" altLang="en-US" b="1" dirty="0">
                <a:solidFill>
                  <a:srgbClr val="0000FF"/>
                </a:solidFill>
              </a:rPr>
              <a:t>「成長のチャンス」</a:t>
            </a:r>
            <a:r>
              <a:rPr lang="ja-JP" altLang="en-US" dirty="0"/>
              <a:t>と捉え即座にアクションプランを作成し実行します。</a:t>
            </a:r>
            <a:endParaRPr lang="en-US" altLang="ja-JP" dirty="0"/>
          </a:p>
          <a:p>
            <a:r>
              <a:rPr lang="en-US" altLang="ja-JP" dirty="0"/>
              <a:t>※2024</a:t>
            </a:r>
            <a:r>
              <a:rPr lang="ja-JP" altLang="en-US" dirty="0"/>
              <a:t>年度実績　①</a:t>
            </a:r>
            <a:r>
              <a:rPr lang="en-US" altLang="ja-JP" dirty="0"/>
              <a:t>6.8</a:t>
            </a:r>
            <a:r>
              <a:rPr lang="ja-JP" altLang="en-US" dirty="0"/>
              <a:t>　②</a:t>
            </a:r>
            <a:r>
              <a:rPr lang="en-US" altLang="ja-JP" dirty="0"/>
              <a:t>0.6</a:t>
            </a:r>
            <a:r>
              <a:rPr lang="ja-JP" altLang="en-US" dirty="0"/>
              <a:t>％　③</a:t>
            </a:r>
            <a:r>
              <a:rPr lang="en-US" altLang="ja-JP" dirty="0"/>
              <a:t>20</a:t>
            </a:r>
            <a:r>
              <a:rPr lang="ja-JP" altLang="en-US" dirty="0"/>
              <a:t>件</a:t>
            </a:r>
            <a:endParaRPr lang="en-US" altLang="ja-JP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B3C3B66-A8F4-EC7D-A7F9-EF8C92F712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436" y="5949753"/>
            <a:ext cx="4104311" cy="82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127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0F27C-B13B-8667-B822-FD84AB227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4BC319-1969-63E2-F3B0-E4397F96B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9483" y="353668"/>
            <a:ext cx="9926782" cy="1293028"/>
          </a:xfrm>
        </p:spPr>
        <p:txBody>
          <a:bodyPr>
            <a:normAutofit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原則</a:t>
            </a:r>
            <a:r>
              <a:rPr lang="en-US" altLang="ja-JP" dirty="0"/>
              <a:t>4】</a:t>
            </a:r>
            <a:r>
              <a:rPr lang="ja-JP" altLang="en-US" dirty="0"/>
              <a:t>手数料等の明確化　　　　　　　　　　　　　　　　　　　</a:t>
            </a:r>
            <a:r>
              <a:rPr lang="en-US" altLang="ja-JP" dirty="0"/>
              <a:t>【</a:t>
            </a:r>
            <a:r>
              <a:rPr lang="ja-JP" altLang="en-US" dirty="0"/>
              <a:t>原則</a:t>
            </a:r>
            <a:r>
              <a:rPr lang="en-US" altLang="ja-JP" dirty="0"/>
              <a:t>5】</a:t>
            </a:r>
            <a:r>
              <a:rPr lang="ja-JP" altLang="en-US" dirty="0"/>
              <a:t>重要な情報の分かりやすい提供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D014E7F-50EF-11ED-D7F5-24D3B178112E}"/>
              </a:ext>
            </a:extLst>
          </p:cNvPr>
          <p:cNvSpPr txBox="1"/>
          <p:nvPr/>
        </p:nvSpPr>
        <p:spPr>
          <a:xfrm>
            <a:off x="853539" y="1703018"/>
            <a:ext cx="10484922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お客様がご負担される費用や保険料の仕組みについて、専門用語を使わず</a:t>
            </a:r>
            <a:r>
              <a:rPr lang="ja-JP" altLang="en-US" b="1" dirty="0">
                <a:solidFill>
                  <a:srgbClr val="0000FF"/>
                </a:solidFill>
              </a:rPr>
              <a:t>わかりやすい言葉で</a:t>
            </a:r>
            <a:r>
              <a:rPr lang="ja-JP" altLang="en-US" dirty="0"/>
              <a:t>丁寧に説明します。そのうえで大切にしているのは、お客様に</a:t>
            </a:r>
            <a:r>
              <a:rPr lang="ja-JP" altLang="en-US" b="1" dirty="0"/>
              <a:t>「伝える」</a:t>
            </a:r>
            <a:r>
              <a:rPr lang="ja-JP" altLang="en-US" dirty="0"/>
              <a:t>ではなく</a:t>
            </a:r>
            <a:r>
              <a:rPr lang="ja-JP" altLang="en-US" b="1" dirty="0">
                <a:solidFill>
                  <a:srgbClr val="0000FF"/>
                </a:solidFill>
              </a:rPr>
              <a:t>「伝わる」</a:t>
            </a:r>
            <a:r>
              <a:rPr lang="ja-JP" altLang="en-US" dirty="0"/>
              <a:t>という基準です。</a:t>
            </a:r>
            <a:endParaRPr lang="en-US" altLang="ja-JP" dirty="0"/>
          </a:p>
          <a:p>
            <a:r>
              <a:rPr lang="ja-JP" altLang="en-US" dirty="0"/>
              <a:t>高齢のお客様や保険初心者の方にも</a:t>
            </a:r>
            <a:r>
              <a:rPr lang="ja-JP" altLang="en-US" b="1" dirty="0">
                <a:solidFill>
                  <a:srgbClr val="0000FF"/>
                </a:solidFill>
              </a:rPr>
              <a:t>わかりやすく「伝わる」</a:t>
            </a:r>
            <a:r>
              <a:rPr lang="ja-JP" altLang="en-US" dirty="0"/>
              <a:t>説明を徹底し、ご家族への共有も推奨します。</a:t>
            </a:r>
          </a:p>
          <a:p>
            <a:r>
              <a:rPr lang="ja-JP" altLang="en-US" dirty="0"/>
              <a:t>特に、変額保険や外貨建保険等の投資性商品については、リスク・コスト・解約返戻金の仕組みを十分に説明し、お客様自身が</a:t>
            </a:r>
            <a:r>
              <a:rPr lang="ja-JP" altLang="en-US" b="1" dirty="0">
                <a:solidFill>
                  <a:srgbClr val="0000FF"/>
                </a:solidFill>
              </a:rPr>
              <a:t>「在りたい姿の実現」</a:t>
            </a:r>
            <a:r>
              <a:rPr lang="ja-JP" altLang="en-US" dirty="0"/>
              <a:t>に必要だと、ご納得いただいた上でご契約いただきます。</a:t>
            </a:r>
          </a:p>
          <a:p>
            <a:endParaRPr lang="en-US" altLang="ja-JP" dirty="0"/>
          </a:p>
          <a:p>
            <a:r>
              <a:rPr lang="en-US" altLang="ja-JP" dirty="0"/>
              <a:t>《</a:t>
            </a:r>
            <a:r>
              <a:rPr lang="ja-JP" altLang="en-US" dirty="0"/>
              <a:t>具体的行動</a:t>
            </a:r>
            <a:r>
              <a:rPr lang="en-US" altLang="ja-JP" dirty="0"/>
              <a:t>》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 </a:t>
            </a:r>
            <a:r>
              <a:rPr lang="ja-JP" altLang="en-US" dirty="0"/>
              <a:t>わかりやすい言葉で丁寧に説明する　② </a:t>
            </a:r>
            <a:r>
              <a:rPr lang="ja-JP" altLang="ja-JP" dirty="0">
                <a:latin typeface="Arial" panose="020B0604020202020204" pitchFamily="34" charset="0"/>
              </a:rPr>
              <a:t>説明後</a:t>
            </a:r>
            <a:r>
              <a:rPr lang="ja-JP" altLang="en-US" dirty="0">
                <a:latin typeface="Arial" panose="020B0604020202020204" pitchFamily="34" charset="0"/>
              </a:rPr>
              <a:t>の</a:t>
            </a:r>
            <a:r>
              <a:rPr lang="ja-JP" altLang="ja-JP" dirty="0">
                <a:latin typeface="Arial" panose="020B0604020202020204" pitchFamily="34" charset="0"/>
              </a:rPr>
              <a:t>確認</a:t>
            </a:r>
            <a:r>
              <a:rPr lang="ja-JP" altLang="en-US" dirty="0">
                <a:latin typeface="Arial" panose="020B0604020202020204" pitchFamily="34" charset="0"/>
              </a:rPr>
              <a:t>　③ </a:t>
            </a:r>
            <a:r>
              <a:rPr lang="ja-JP" altLang="ja-JP" dirty="0">
                <a:latin typeface="Arial" panose="020B0604020202020204" pitchFamily="34" charset="0"/>
              </a:rPr>
              <a:t>家族同席提案推奨</a:t>
            </a:r>
            <a:r>
              <a:rPr lang="ja-JP" altLang="en-US" dirty="0">
                <a:latin typeface="Arial" panose="020B0604020202020204" pitchFamily="34" charset="0"/>
              </a:rPr>
              <a:t>　④ </a:t>
            </a:r>
            <a:r>
              <a:rPr lang="ja-JP" altLang="ja-JP" dirty="0">
                <a:latin typeface="Arial" panose="020B0604020202020204" pitchFamily="34" charset="0"/>
              </a:rPr>
              <a:t>投資性商品説明</a:t>
            </a:r>
            <a:r>
              <a:rPr lang="ja-JP" altLang="en-US" dirty="0">
                <a:latin typeface="Arial" panose="020B0604020202020204" pitchFamily="34" charset="0"/>
              </a:rPr>
              <a:t>　⑤ </a:t>
            </a:r>
            <a:r>
              <a:rPr lang="ja-JP" altLang="ja-JP" dirty="0">
                <a:latin typeface="Arial" panose="020B0604020202020204" pitchFamily="34" charset="0"/>
              </a:rPr>
              <a:t>書面取得費用</a:t>
            </a:r>
            <a:r>
              <a:rPr lang="ja-JP" altLang="en-US" dirty="0">
                <a:latin typeface="Arial" panose="020B0604020202020204" pitchFamily="34" charset="0"/>
              </a:rPr>
              <a:t>　⑥ </a:t>
            </a:r>
            <a:r>
              <a:rPr lang="ja-JP" altLang="ja-JP" dirty="0">
                <a:latin typeface="Arial" panose="020B0604020202020204" pitchFamily="34" charset="0"/>
              </a:rPr>
              <a:t>リスク説明の記録</a:t>
            </a:r>
            <a:r>
              <a:rPr lang="ja-JP" altLang="en-US" dirty="0">
                <a:latin typeface="Arial" panose="020B0604020202020204" pitchFamily="34" charset="0"/>
              </a:rPr>
              <a:t>　⑦ </a:t>
            </a:r>
            <a:r>
              <a:rPr lang="ja-JP" altLang="ja-JP" dirty="0">
                <a:latin typeface="Arial" panose="020B0604020202020204" pitchFamily="34" charset="0"/>
              </a:rPr>
              <a:t>契約前最終確認の実施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latin typeface="Arial" panose="020B0604020202020204" pitchFamily="34" charset="0"/>
              </a:rPr>
              <a:t>《</a:t>
            </a:r>
            <a:r>
              <a:rPr lang="ja-JP" altLang="en-US" dirty="0"/>
              <a:t>該当</a:t>
            </a:r>
            <a:r>
              <a:rPr lang="en-US" altLang="ja-JP" dirty="0"/>
              <a:t>KPI》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 </a:t>
            </a:r>
            <a:r>
              <a:rPr lang="ja-JP" altLang="en-US" dirty="0"/>
              <a:t>手続き満足度　② 契約後のアフターフォロー（年</a:t>
            </a:r>
            <a:r>
              <a:rPr lang="en-US" altLang="ja-JP" dirty="0"/>
              <a:t>1</a:t>
            </a:r>
            <a:r>
              <a:rPr lang="ja-JP" altLang="en-US" dirty="0"/>
              <a:t>回</a:t>
            </a:r>
            <a:r>
              <a:rPr lang="en-US" altLang="ja-JP" dirty="0"/>
              <a:t>80%</a:t>
            </a:r>
            <a:r>
              <a:rPr lang="ja-JP" altLang="en-US" dirty="0"/>
              <a:t>以上）</a:t>
            </a:r>
            <a:endParaRPr lang="en-US" altLang="ja-JP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latin typeface="Arial" panose="020B0604020202020204" pitchFamily="34" charset="0"/>
              </a:rPr>
              <a:t>《</a:t>
            </a:r>
            <a:r>
              <a:rPr lang="ja-JP" altLang="en-US" dirty="0">
                <a:latin typeface="Arial" panose="020B0604020202020204" pitchFamily="34" charset="0"/>
              </a:rPr>
              <a:t>検証指標</a:t>
            </a:r>
            <a:r>
              <a:rPr lang="en-US" altLang="ja-JP" dirty="0">
                <a:latin typeface="Arial" panose="020B0604020202020204" pitchFamily="34" charset="0"/>
              </a:rPr>
              <a:t>》</a:t>
            </a:r>
            <a:endParaRPr lang="ja-JP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 </a:t>
            </a:r>
            <a:r>
              <a:rPr lang="ja-JP" altLang="ja-JP" dirty="0">
                <a:latin typeface="Arial" panose="020B0604020202020204" pitchFamily="34" charset="0"/>
              </a:rPr>
              <a:t>手続き満足度平均：6.0以上</a:t>
            </a:r>
            <a:r>
              <a:rPr lang="ja-JP" altLang="en-US" dirty="0">
                <a:latin typeface="Arial" panose="020B0604020202020204" pitchFamily="34" charset="0"/>
              </a:rPr>
              <a:t>　② </a:t>
            </a:r>
            <a:r>
              <a:rPr lang="ja-JP" altLang="ja-JP" dirty="0">
                <a:latin typeface="Arial" panose="020B0604020202020204" pitchFamily="34" charset="0"/>
              </a:rPr>
              <a:t>不満（3以下）割合：3％未満</a:t>
            </a:r>
            <a:r>
              <a:rPr lang="ja-JP" altLang="en-US" dirty="0">
                <a:latin typeface="Arial" panose="020B0604020202020204" pitchFamily="34" charset="0"/>
              </a:rPr>
              <a:t>　③</a:t>
            </a:r>
            <a:r>
              <a:rPr lang="ja-JP" altLang="en-US" dirty="0"/>
              <a:t> 「わからない」回答率：</a:t>
            </a:r>
            <a:r>
              <a:rPr lang="en-US" altLang="ja-JP" dirty="0"/>
              <a:t>5</a:t>
            </a:r>
            <a:r>
              <a:rPr lang="ja-JP" altLang="en-US" dirty="0"/>
              <a:t>％未満</a:t>
            </a:r>
            <a:endParaRPr lang="en-US" altLang="ja-JP" dirty="0"/>
          </a:p>
          <a:p>
            <a:r>
              <a:rPr lang="en-US" altLang="ja-JP" sz="1050" dirty="0"/>
              <a:t>※</a:t>
            </a:r>
            <a:r>
              <a:rPr lang="ja-JP" altLang="en-US" sz="1050" dirty="0"/>
              <a:t>豊川中村ではお客様からの苦情も</a:t>
            </a:r>
            <a:r>
              <a:rPr lang="ja-JP" altLang="en-US" sz="1050" b="1" dirty="0">
                <a:solidFill>
                  <a:srgbClr val="0000FF"/>
                </a:solidFill>
              </a:rPr>
              <a:t>「大切な声」</a:t>
            </a:r>
            <a:r>
              <a:rPr lang="ja-JP" altLang="en-US" sz="1050" dirty="0"/>
              <a:t>として、</a:t>
            </a:r>
            <a:endParaRPr lang="en-US" altLang="ja-JP" sz="1050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dirty="0"/>
              <a:t>    </a:t>
            </a:r>
            <a:r>
              <a:rPr lang="ja-JP" altLang="en-US" sz="1050" dirty="0"/>
              <a:t>更なる品質向上の</a:t>
            </a:r>
            <a:r>
              <a:rPr lang="ja-JP" altLang="en-US" sz="1050" b="1" dirty="0">
                <a:solidFill>
                  <a:srgbClr val="0000FF"/>
                </a:solidFill>
              </a:rPr>
              <a:t>「成長のチャンス」</a:t>
            </a:r>
            <a:r>
              <a:rPr lang="ja-JP" altLang="en-US" sz="1050" dirty="0"/>
              <a:t>と捉え即座にアクションプランを作成し実行します。</a:t>
            </a:r>
            <a:br>
              <a:rPr lang="en-US" altLang="ja-JP" sz="1050" dirty="0"/>
            </a:b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ＭＳ Ｐゴシック" panose="020B0600070205080204" pitchFamily="50" charset="-128"/>
                <a:cs typeface="+mn-cs"/>
              </a:rPr>
              <a:t>※2024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ＭＳ Ｐゴシック" panose="020B0600070205080204" pitchFamily="50" charset="-128"/>
                <a:cs typeface="+mn-cs"/>
              </a:rPr>
              <a:t>年度実績　①</a:t>
            </a: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ＭＳ Ｐゴシック" panose="020B0600070205080204" pitchFamily="50" charset="-128"/>
                <a:cs typeface="+mn-cs"/>
              </a:rPr>
              <a:t>6.2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ＭＳ Ｐゴシック" panose="020B0600070205080204" pitchFamily="50" charset="-128"/>
                <a:cs typeface="+mn-cs"/>
              </a:rPr>
              <a:t>　②</a:t>
            </a: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ＭＳ Ｐゴシック" panose="020B0600070205080204" pitchFamily="50" charset="-128"/>
                <a:cs typeface="+mn-cs"/>
              </a:rPr>
              <a:t>0.6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ＭＳ Ｐゴシック" panose="020B0600070205080204" pitchFamily="50" charset="-128"/>
                <a:cs typeface="+mn-cs"/>
              </a:rPr>
              <a:t>％　③</a:t>
            </a:r>
            <a:r>
              <a:rPr lang="en-US" altLang="ja-JP" dirty="0">
                <a:solidFill>
                  <a:prstClr val="black"/>
                </a:solidFill>
                <a:latin typeface="Century Gothic" panose="020B0502020202020204"/>
                <a:ea typeface="ＭＳ Ｐゴシック" panose="020B0600070205080204" pitchFamily="50" charset="-128"/>
              </a:rPr>
              <a:t>3.1</a:t>
            </a:r>
            <a:r>
              <a:rPr lang="ja-JP" altLang="en-US" dirty="0">
                <a:solidFill>
                  <a:prstClr val="black"/>
                </a:solidFill>
                <a:latin typeface="Century Gothic" panose="020B0502020202020204"/>
                <a:ea typeface="ＭＳ Ｐゴシック" panose="020B0600070205080204" pitchFamily="50" charset="-128"/>
              </a:rPr>
              <a:t>％</a:t>
            </a:r>
            <a:endParaRPr kumimoji="0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62E9ECF7-BA91-300A-07AD-417EF5D60D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436" y="5949753"/>
            <a:ext cx="4104311" cy="82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921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E2019-7593-E49B-AEB9-315F71ED4F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3414AD-5358-C5F4-E760-5488EF4C1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965" y="596422"/>
            <a:ext cx="9926782" cy="1293028"/>
          </a:xfrm>
        </p:spPr>
        <p:txBody>
          <a:bodyPr>
            <a:normAutofit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原則</a:t>
            </a:r>
            <a:r>
              <a:rPr lang="en-US" altLang="ja-JP" dirty="0"/>
              <a:t>6】</a:t>
            </a:r>
            <a:r>
              <a:rPr lang="ja-JP" altLang="en-US" dirty="0"/>
              <a:t>顧客にふさわしいサービスの提供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05EEC47-41C7-059F-8C53-9381831D21F3}"/>
              </a:ext>
            </a:extLst>
          </p:cNvPr>
          <p:cNvSpPr txBox="1"/>
          <p:nvPr/>
        </p:nvSpPr>
        <p:spPr>
          <a:xfrm>
            <a:off x="853539" y="1796324"/>
            <a:ext cx="1048492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ご契約時だけでなく、事故対応・保険金請求・契約内容の見直しなど、人生の節目ごとに</a:t>
            </a:r>
            <a:r>
              <a:rPr lang="ja-JP" altLang="en-US" b="1" dirty="0">
                <a:solidFill>
                  <a:srgbClr val="0000FF"/>
                </a:solidFill>
              </a:rPr>
              <a:t>寄り添い続けます。</a:t>
            </a:r>
            <a:endParaRPr lang="en-US" altLang="ja-JP" b="1" dirty="0">
              <a:solidFill>
                <a:srgbClr val="0000FF"/>
              </a:solidFill>
            </a:endParaRPr>
          </a:p>
          <a:p>
            <a:r>
              <a:rPr lang="ja-JP" altLang="en-US" dirty="0"/>
              <a:t>私たちは</a:t>
            </a:r>
            <a:r>
              <a:rPr lang="ja-JP" altLang="en-US" b="1" dirty="0"/>
              <a:t>「契約＝ゴール」</a:t>
            </a:r>
            <a:r>
              <a:rPr lang="ja-JP" altLang="en-US" dirty="0"/>
              <a:t>ではなく</a:t>
            </a:r>
            <a:r>
              <a:rPr lang="ja-JP" altLang="en-US" b="1" dirty="0">
                <a:solidFill>
                  <a:srgbClr val="0000FF"/>
                </a:solidFill>
              </a:rPr>
              <a:t>「契約＝スタート」</a:t>
            </a:r>
            <a:r>
              <a:rPr lang="ja-JP" altLang="en-US" dirty="0"/>
              <a:t>と定義しています。</a:t>
            </a:r>
            <a:endParaRPr lang="ja-JP" altLang="en-US" b="1" dirty="0">
              <a:solidFill>
                <a:srgbClr val="0000FF"/>
              </a:solidFill>
            </a:endParaRPr>
          </a:p>
          <a:p>
            <a:r>
              <a:rPr lang="ja-JP" altLang="en-US" dirty="0"/>
              <a:t>年</a:t>
            </a:r>
            <a:r>
              <a:rPr lang="en-US" altLang="ja-JP" dirty="0"/>
              <a:t>1</a:t>
            </a:r>
            <a:r>
              <a:rPr lang="ja-JP" altLang="en-US" dirty="0"/>
              <a:t>回以上の契約確認やライフイベント確認だけでなく、公的保証も含めた中でのメンテナンスを継続することで、お客様の安心を持続可能にする</a:t>
            </a:r>
            <a:r>
              <a:rPr lang="ja-JP" altLang="en-US" b="1" dirty="0">
                <a:solidFill>
                  <a:srgbClr val="0000FF"/>
                </a:solidFill>
              </a:rPr>
              <a:t>“一生涯の伴走者”</a:t>
            </a:r>
            <a:r>
              <a:rPr lang="ja-JP" altLang="en-US" b="1" dirty="0"/>
              <a:t>であることを目指します。</a:t>
            </a:r>
            <a:endParaRPr lang="ja-JP" altLang="en-US" dirty="0"/>
          </a:p>
          <a:p>
            <a:endParaRPr lang="en-US" altLang="ja-JP" dirty="0"/>
          </a:p>
          <a:p>
            <a:r>
              <a:rPr lang="en-US" altLang="ja-JP" dirty="0"/>
              <a:t>《</a:t>
            </a:r>
            <a:r>
              <a:rPr lang="ja-JP" altLang="en-US" dirty="0"/>
              <a:t>具体的行動</a:t>
            </a:r>
            <a:r>
              <a:rPr lang="en-US" altLang="ja-JP" dirty="0"/>
              <a:t>》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 </a:t>
            </a:r>
            <a:r>
              <a:rPr lang="ja-JP" altLang="ja-JP" dirty="0">
                <a:latin typeface="Arial" panose="020B0604020202020204" pitchFamily="34" charset="0"/>
              </a:rPr>
              <a:t>年1回以上の契約確認</a:t>
            </a:r>
            <a:r>
              <a:rPr lang="ja-JP" altLang="en-US" dirty="0">
                <a:latin typeface="Arial" panose="020B0604020202020204" pitchFamily="34" charset="0"/>
              </a:rPr>
              <a:t>　② </a:t>
            </a:r>
            <a:r>
              <a:rPr lang="ja-JP" altLang="ja-JP" dirty="0">
                <a:latin typeface="Arial" panose="020B0604020202020204" pitchFamily="34" charset="0"/>
              </a:rPr>
              <a:t>事故時即日連絡体制</a:t>
            </a:r>
            <a:r>
              <a:rPr lang="ja-JP" altLang="en-US" dirty="0">
                <a:latin typeface="Arial" panose="020B0604020202020204" pitchFamily="34" charset="0"/>
              </a:rPr>
              <a:t>　③ </a:t>
            </a:r>
            <a:r>
              <a:rPr lang="en-US" altLang="ja-JP" dirty="0">
                <a:latin typeface="Arial" panose="020B0604020202020204" pitchFamily="34" charset="0"/>
              </a:rPr>
              <a:t>TEAM</a:t>
            </a:r>
            <a:r>
              <a:rPr lang="ja-JP" altLang="en-US" dirty="0">
                <a:latin typeface="Arial" panose="020B0604020202020204" pitchFamily="34" charset="0"/>
              </a:rPr>
              <a:t>サポート宣言（全メンバーと信頼関係構築）</a:t>
            </a: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④ </a:t>
            </a:r>
            <a:r>
              <a:rPr lang="ja-JP" altLang="ja-JP" dirty="0">
                <a:latin typeface="Arial" panose="020B0604020202020204" pitchFamily="34" charset="0"/>
              </a:rPr>
              <a:t>連絡の取りやすさ確保</a:t>
            </a:r>
            <a:r>
              <a:rPr lang="ja-JP" altLang="en-US" dirty="0">
                <a:latin typeface="Arial" panose="020B0604020202020204" pitchFamily="34" charset="0"/>
              </a:rPr>
              <a:t>　⑤ </a:t>
            </a:r>
            <a:r>
              <a:rPr lang="ja-JP" altLang="ja-JP" dirty="0">
                <a:latin typeface="Arial" panose="020B0604020202020204" pitchFamily="34" charset="0"/>
              </a:rPr>
              <a:t>継続意向アンケート実施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latin typeface="Arial" panose="020B0604020202020204" pitchFamily="34" charset="0"/>
              </a:rPr>
              <a:t>《</a:t>
            </a:r>
            <a:r>
              <a:rPr lang="ja-JP" altLang="en-US" dirty="0"/>
              <a:t>該当</a:t>
            </a:r>
            <a:r>
              <a:rPr lang="en-US" altLang="ja-JP" dirty="0"/>
              <a:t>KPI》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　</a:t>
            </a:r>
            <a:r>
              <a:rPr lang="ja-JP" altLang="ja-JP" dirty="0">
                <a:latin typeface="Arial" panose="020B0604020202020204" pitchFamily="34" charset="0"/>
              </a:rPr>
              <a:t>連絡の取りやすさ</a:t>
            </a:r>
            <a:r>
              <a:rPr lang="ja-JP" altLang="en-US" dirty="0">
                <a:latin typeface="Arial" panose="020B0604020202020204" pitchFamily="34" charset="0"/>
              </a:rPr>
              <a:t>　② </a:t>
            </a:r>
            <a:r>
              <a:rPr lang="ja-JP" altLang="ja-JP" dirty="0">
                <a:latin typeface="Arial" panose="020B0604020202020204" pitchFamily="34" charset="0"/>
              </a:rPr>
              <a:t>継続意向（10点満点）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latin typeface="Arial" panose="020B0604020202020204" pitchFamily="34" charset="0"/>
              </a:rPr>
              <a:t>《</a:t>
            </a:r>
            <a:r>
              <a:rPr lang="ja-JP" altLang="en-US" dirty="0">
                <a:latin typeface="Arial" panose="020B0604020202020204" pitchFamily="34" charset="0"/>
              </a:rPr>
              <a:t>検証指標</a:t>
            </a:r>
            <a:r>
              <a:rPr lang="en-US" altLang="ja-JP" dirty="0">
                <a:latin typeface="Arial" panose="020B0604020202020204" pitchFamily="34" charset="0"/>
              </a:rPr>
              <a:t>》</a:t>
            </a:r>
            <a:endParaRPr lang="ja-JP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 </a:t>
            </a:r>
            <a:r>
              <a:rPr lang="ja-JP" altLang="ja-JP" dirty="0">
                <a:latin typeface="Arial" panose="020B0604020202020204" pitchFamily="34" charset="0"/>
              </a:rPr>
              <a:t>連絡の取りやすさ平均：6.0以上</a:t>
            </a:r>
            <a:r>
              <a:rPr lang="ja-JP" altLang="en-US" dirty="0">
                <a:latin typeface="Arial" panose="020B0604020202020204" pitchFamily="34" charset="0"/>
              </a:rPr>
              <a:t>　② </a:t>
            </a:r>
            <a:r>
              <a:rPr lang="ja-JP" altLang="ja-JP" dirty="0">
                <a:latin typeface="Arial" panose="020B0604020202020204" pitchFamily="34" charset="0"/>
              </a:rPr>
              <a:t>継続意向平均：8.5以上</a:t>
            </a:r>
            <a:r>
              <a:rPr lang="ja-JP" altLang="en-US" dirty="0">
                <a:latin typeface="Arial" panose="020B0604020202020204" pitchFamily="34" charset="0"/>
              </a:rPr>
              <a:t>　③ </a:t>
            </a:r>
            <a:r>
              <a:rPr lang="ja-JP" altLang="ja-JP" dirty="0">
                <a:latin typeface="Arial" panose="020B0604020202020204" pitchFamily="34" charset="0"/>
              </a:rPr>
              <a:t>事故対応満足度：6.5以上</a:t>
            </a: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prstClr val="black"/>
                </a:solidFill>
              </a:rPr>
              <a:t>※2024</a:t>
            </a:r>
            <a:r>
              <a:rPr lang="ja-JP" altLang="en-US" dirty="0">
                <a:solidFill>
                  <a:prstClr val="black"/>
                </a:solidFill>
              </a:rPr>
              <a:t>年度実績　①</a:t>
            </a:r>
            <a:r>
              <a:rPr lang="en-US" altLang="ja-JP" dirty="0">
                <a:solidFill>
                  <a:prstClr val="black"/>
                </a:solidFill>
              </a:rPr>
              <a:t>6.3</a:t>
            </a:r>
            <a:r>
              <a:rPr lang="ja-JP" altLang="en-US" dirty="0">
                <a:solidFill>
                  <a:prstClr val="black"/>
                </a:solidFill>
              </a:rPr>
              <a:t>　②</a:t>
            </a:r>
            <a:r>
              <a:rPr lang="en-US" altLang="ja-JP" dirty="0">
                <a:solidFill>
                  <a:prstClr val="black"/>
                </a:solidFill>
              </a:rPr>
              <a:t>8.6</a:t>
            </a:r>
            <a:r>
              <a:rPr lang="ja-JP" altLang="en-US" dirty="0">
                <a:solidFill>
                  <a:prstClr val="black"/>
                </a:solidFill>
              </a:rPr>
              <a:t>　③</a:t>
            </a:r>
            <a:r>
              <a:rPr lang="en-US" altLang="ja-JP" dirty="0">
                <a:solidFill>
                  <a:prstClr val="black"/>
                </a:solidFill>
              </a:rPr>
              <a:t>7.1</a:t>
            </a:r>
            <a:endParaRPr lang="ja-JP" altLang="ja-JP" dirty="0">
              <a:latin typeface="Arial" panose="020B0604020202020204" pitchFamily="34" charset="0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4DCD4A68-7E13-B387-3494-1868363F8E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436" y="5949753"/>
            <a:ext cx="4104311" cy="82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22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6D8A7-2874-9687-0ACD-77EF2A720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F729EB-F0DC-B2D4-CA99-6D0472AE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3988" y="320185"/>
            <a:ext cx="7302759" cy="1293028"/>
          </a:xfrm>
        </p:spPr>
        <p:txBody>
          <a:bodyPr>
            <a:normAutofit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原則</a:t>
            </a:r>
            <a:r>
              <a:rPr lang="en-US" altLang="ja-JP" dirty="0"/>
              <a:t>7】</a:t>
            </a:r>
            <a:r>
              <a:rPr lang="ja-JP" altLang="en-US" dirty="0"/>
              <a:t>従業員に対する適切な動機づけの枠組み等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91F2F72-3F52-04B4-B277-05170E0E9668}"/>
              </a:ext>
            </a:extLst>
          </p:cNvPr>
          <p:cNvSpPr txBox="1"/>
          <p:nvPr/>
        </p:nvSpPr>
        <p:spPr>
          <a:xfrm>
            <a:off x="853539" y="1613213"/>
            <a:ext cx="1048492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私たちは「数字至上主義」の評価制度を採用しません。</a:t>
            </a:r>
            <a:endParaRPr lang="en-US" altLang="ja-JP" dirty="0"/>
          </a:p>
          <a:p>
            <a:r>
              <a:rPr lang="ja-JP" altLang="en-US" b="1" dirty="0">
                <a:solidFill>
                  <a:srgbClr val="0000FF"/>
                </a:solidFill>
              </a:rPr>
              <a:t>縁</a:t>
            </a:r>
            <a:r>
              <a:rPr lang="en-US" altLang="ja-JP" b="1" dirty="0">
                <a:solidFill>
                  <a:srgbClr val="0000FF"/>
                </a:solidFill>
              </a:rPr>
              <a:t>JOYNT</a:t>
            </a:r>
            <a:r>
              <a:rPr lang="ja-JP" altLang="en-US" b="1" dirty="0">
                <a:solidFill>
                  <a:srgbClr val="0000FF"/>
                </a:solidFill>
              </a:rPr>
              <a:t>！</a:t>
            </a:r>
            <a:r>
              <a:rPr lang="ja-JP" altLang="en-US" dirty="0"/>
              <a:t>を行動指針に掲げる豊川中村保険サービスでは</a:t>
            </a:r>
          </a:p>
          <a:p>
            <a:r>
              <a:rPr lang="ja-JP" altLang="en-US" dirty="0"/>
              <a:t>① お客様満足度　② 事故対応品質　③ 継続率　④ 紹介件数　⑤ 学習・自己研鑽</a:t>
            </a:r>
          </a:p>
          <a:p>
            <a:r>
              <a:rPr lang="ja-JP" altLang="en-US" dirty="0"/>
              <a:t>これらを重視し、</a:t>
            </a:r>
            <a:r>
              <a:rPr lang="ja-JP" altLang="en-US" b="1" dirty="0">
                <a:solidFill>
                  <a:srgbClr val="0000FF"/>
                </a:solidFill>
              </a:rPr>
              <a:t>「志事」</a:t>
            </a:r>
            <a:r>
              <a:rPr lang="ja-JP" altLang="en-US" dirty="0"/>
              <a:t>としての価値を高められる人材育成を行います。</a:t>
            </a:r>
          </a:p>
          <a:p>
            <a:r>
              <a:rPr lang="ja-JP" altLang="en-US" b="1" dirty="0">
                <a:solidFill>
                  <a:srgbClr val="0000FF"/>
                </a:solidFill>
              </a:rPr>
              <a:t>仲間と共に学び成長する文化</a:t>
            </a:r>
            <a:r>
              <a:rPr lang="ja-JP" altLang="en-US" dirty="0"/>
              <a:t>を根付かせ、</a:t>
            </a:r>
            <a:r>
              <a:rPr lang="ja-JP" altLang="en-US" b="1" dirty="0">
                <a:solidFill>
                  <a:srgbClr val="0000FF"/>
                </a:solidFill>
              </a:rPr>
              <a:t>“しあわせを生み出し続ける</a:t>
            </a:r>
            <a:r>
              <a:rPr lang="en-US" altLang="ja-JP" b="1" dirty="0">
                <a:solidFill>
                  <a:srgbClr val="0000FF"/>
                </a:solidFill>
              </a:rPr>
              <a:t>TEAM”</a:t>
            </a:r>
            <a:r>
              <a:rPr lang="ja-JP" altLang="en-US" dirty="0"/>
              <a:t>を実現します。</a:t>
            </a:r>
          </a:p>
          <a:p>
            <a:endParaRPr lang="en-US" altLang="ja-JP" dirty="0"/>
          </a:p>
          <a:p>
            <a:r>
              <a:rPr lang="en-US" altLang="ja-JP" dirty="0"/>
              <a:t>《</a:t>
            </a:r>
            <a:r>
              <a:rPr lang="ja-JP" altLang="en-US" dirty="0"/>
              <a:t>具体的行動</a:t>
            </a:r>
            <a:r>
              <a:rPr lang="en-US" altLang="ja-JP" dirty="0"/>
              <a:t>》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 </a:t>
            </a:r>
            <a:r>
              <a:rPr lang="ja-JP" altLang="ja-JP" dirty="0">
                <a:latin typeface="Arial" panose="020B0604020202020204" pitchFamily="34" charset="0"/>
              </a:rPr>
              <a:t>担当者KPI可視化</a:t>
            </a:r>
            <a:r>
              <a:rPr lang="ja-JP" altLang="en-US" dirty="0">
                <a:latin typeface="Arial" panose="020B0604020202020204" pitchFamily="34" charset="0"/>
              </a:rPr>
              <a:t>　② </a:t>
            </a:r>
            <a:r>
              <a:rPr lang="ja-JP" altLang="ja-JP" dirty="0">
                <a:latin typeface="Arial" panose="020B0604020202020204" pitchFamily="34" charset="0"/>
              </a:rPr>
              <a:t>NPSとの相関分析</a:t>
            </a:r>
            <a:r>
              <a:rPr lang="ja-JP" altLang="en-US" dirty="0">
                <a:latin typeface="Arial" panose="020B0604020202020204" pitchFamily="34" charset="0"/>
              </a:rPr>
              <a:t>　③ </a:t>
            </a:r>
            <a:r>
              <a:rPr lang="ja-JP" altLang="ja-JP" dirty="0">
                <a:latin typeface="Arial" panose="020B0604020202020204" pitchFamily="34" charset="0"/>
              </a:rPr>
              <a:t>推奨コメント共有・表彰</a:t>
            </a:r>
            <a:r>
              <a:rPr lang="ja-JP" altLang="en-US" dirty="0">
                <a:latin typeface="Arial" panose="020B0604020202020204" pitchFamily="34" charset="0"/>
              </a:rPr>
              <a:t>　④ </a:t>
            </a:r>
            <a:r>
              <a:rPr lang="ja-JP" altLang="ja-JP" dirty="0">
                <a:latin typeface="Arial" panose="020B0604020202020204" pitchFamily="34" charset="0"/>
              </a:rPr>
              <a:t>改善事例の</a:t>
            </a:r>
            <a:r>
              <a:rPr lang="ja-JP" altLang="en-US" dirty="0">
                <a:latin typeface="Arial" panose="020B0604020202020204" pitchFamily="34" charset="0"/>
              </a:rPr>
              <a:t>全体共有</a:t>
            </a: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⑤ 社外研修の実施</a:t>
            </a: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latin typeface="Arial" panose="020B0604020202020204" pitchFamily="34" charset="0"/>
              </a:rPr>
              <a:t>《</a:t>
            </a:r>
            <a:r>
              <a:rPr lang="ja-JP" altLang="en-US" dirty="0"/>
              <a:t>該当</a:t>
            </a:r>
            <a:r>
              <a:rPr lang="en-US" altLang="ja-JP" dirty="0"/>
              <a:t>KPI》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 </a:t>
            </a:r>
            <a:r>
              <a:rPr lang="ja-JP" altLang="en-US" dirty="0"/>
              <a:t>コンプライアンス研修、商品知識研修の定期実施（年</a:t>
            </a:r>
            <a:r>
              <a:rPr lang="en-US" altLang="ja-JP" dirty="0"/>
              <a:t>24</a:t>
            </a:r>
            <a:r>
              <a:rPr lang="ja-JP" altLang="en-US" dirty="0"/>
              <a:t>回）</a:t>
            </a:r>
            <a:r>
              <a:rPr lang="ja-JP" altLang="en-US" dirty="0">
                <a:latin typeface="Arial" panose="020B0604020202020204" pitchFamily="34" charset="0"/>
              </a:rPr>
              <a:t>　</a:t>
            </a: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② </a:t>
            </a:r>
            <a:r>
              <a:rPr lang="ja-JP" altLang="en-US" dirty="0"/>
              <a:t>損保プランナー育成（トータルプランナー</a:t>
            </a:r>
            <a:r>
              <a:rPr lang="en-US" altLang="ja-JP" dirty="0"/>
              <a:t>2</a:t>
            </a:r>
            <a:r>
              <a:rPr lang="ja-JP" altLang="en-US" dirty="0"/>
              <a:t>名）</a:t>
            </a:r>
            <a:endParaRPr lang="ja-JP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latin typeface="Arial" panose="020B0604020202020204" pitchFamily="34" charset="0"/>
              </a:rPr>
              <a:t>《</a:t>
            </a:r>
            <a:r>
              <a:rPr lang="ja-JP" altLang="en-US" dirty="0">
                <a:latin typeface="Arial" panose="020B0604020202020204" pitchFamily="34" charset="0"/>
              </a:rPr>
              <a:t>検証指標</a:t>
            </a:r>
            <a:r>
              <a:rPr lang="en-US" altLang="ja-JP" dirty="0">
                <a:latin typeface="Arial" panose="020B0604020202020204" pitchFamily="34" charset="0"/>
              </a:rPr>
              <a:t>》</a:t>
            </a:r>
            <a:endParaRPr lang="ja-JP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① </a:t>
            </a:r>
            <a:r>
              <a:rPr lang="ja-JP" altLang="ja-JP" dirty="0">
                <a:latin typeface="Arial" panose="020B0604020202020204" pitchFamily="34" charset="0"/>
              </a:rPr>
              <a:t>個人別KPI平均：5.5以上</a:t>
            </a:r>
            <a:r>
              <a:rPr lang="ja-JP" altLang="en-US" dirty="0">
                <a:latin typeface="Arial" panose="020B0604020202020204" pitchFamily="34" charset="0"/>
              </a:rPr>
              <a:t>　② </a:t>
            </a:r>
            <a:r>
              <a:rPr lang="ja-JP" altLang="ja-JP" dirty="0">
                <a:latin typeface="Arial" panose="020B0604020202020204" pitchFamily="34" charset="0"/>
              </a:rPr>
              <a:t>改善施策実施率：100％</a:t>
            </a:r>
            <a:r>
              <a:rPr lang="ja-JP" altLang="en-US" dirty="0">
                <a:latin typeface="Arial" panose="020B0604020202020204" pitchFamily="34" charset="0"/>
              </a:rPr>
              <a:t>　③ </a:t>
            </a:r>
            <a:r>
              <a:rPr lang="ja-JP" altLang="ja-JP" dirty="0">
                <a:latin typeface="Arial" panose="020B0604020202020204" pitchFamily="34" charset="0"/>
              </a:rPr>
              <a:t>低評価改善再測定率：100％</a:t>
            </a:r>
            <a:endParaRPr lang="en-US" altLang="ja-JP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latin typeface="Arial" panose="020B0604020202020204" pitchFamily="34" charset="0"/>
              </a:rPr>
              <a:t>④ </a:t>
            </a:r>
            <a:r>
              <a:rPr lang="ja-JP" altLang="en-US" dirty="0"/>
              <a:t>コンプライアンス研修、商品知識研修の定期実施（年</a:t>
            </a:r>
            <a:r>
              <a:rPr lang="en-US" altLang="ja-JP" dirty="0"/>
              <a:t>24</a:t>
            </a:r>
            <a:r>
              <a:rPr lang="ja-JP" altLang="en-US" dirty="0"/>
              <a:t>回）</a:t>
            </a:r>
            <a:endParaRPr lang="en-US" altLang="ja-JP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prstClr val="black"/>
                </a:solidFill>
              </a:rPr>
              <a:t>※2024</a:t>
            </a:r>
            <a:r>
              <a:rPr lang="ja-JP" altLang="en-US" dirty="0">
                <a:solidFill>
                  <a:prstClr val="black"/>
                </a:solidFill>
              </a:rPr>
              <a:t>年度実績　①</a:t>
            </a:r>
            <a:r>
              <a:rPr lang="en-US" altLang="ja-JP" dirty="0">
                <a:solidFill>
                  <a:prstClr val="black"/>
                </a:solidFill>
              </a:rPr>
              <a:t>5.8</a:t>
            </a:r>
            <a:r>
              <a:rPr lang="ja-JP" altLang="en-US" dirty="0">
                <a:solidFill>
                  <a:prstClr val="black"/>
                </a:solidFill>
              </a:rPr>
              <a:t>　②</a:t>
            </a:r>
            <a:r>
              <a:rPr lang="en-US" altLang="ja-JP" dirty="0">
                <a:solidFill>
                  <a:prstClr val="black"/>
                </a:solidFill>
              </a:rPr>
              <a:t>100%</a:t>
            </a:r>
            <a:r>
              <a:rPr lang="ja-JP" altLang="en-US" dirty="0">
                <a:solidFill>
                  <a:prstClr val="black"/>
                </a:solidFill>
              </a:rPr>
              <a:t>　③</a:t>
            </a:r>
            <a:r>
              <a:rPr lang="en-US" altLang="ja-JP" dirty="0">
                <a:solidFill>
                  <a:prstClr val="black"/>
                </a:solidFill>
              </a:rPr>
              <a:t>100%</a:t>
            </a:r>
            <a:r>
              <a:rPr lang="ja-JP" altLang="en-US" dirty="0">
                <a:solidFill>
                  <a:prstClr val="black"/>
                </a:solidFill>
              </a:rPr>
              <a:t>　④</a:t>
            </a:r>
            <a:r>
              <a:rPr lang="en-US" altLang="ja-JP" dirty="0">
                <a:solidFill>
                  <a:prstClr val="black"/>
                </a:solidFill>
              </a:rPr>
              <a:t>24</a:t>
            </a:r>
            <a:r>
              <a:rPr lang="ja-JP" altLang="en-US" dirty="0">
                <a:solidFill>
                  <a:prstClr val="black"/>
                </a:solidFill>
              </a:rPr>
              <a:t>回実施</a:t>
            </a:r>
            <a:endParaRPr lang="ja-JP" altLang="ja-JP" dirty="0">
              <a:latin typeface="Arial" panose="020B0604020202020204" pitchFamily="34" charset="0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5A30B06-2B72-4C22-8121-C2C8E3DDDD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436" y="5949753"/>
            <a:ext cx="4104311" cy="82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914"/>
      </p:ext>
    </p:extLst>
  </p:cSld>
  <p:clrMapOvr>
    <a:masterClrMapping/>
  </p:clrMapOvr>
</p:sld>
</file>

<file path=ppt/theme/theme1.xml><?xml version="1.0" encoding="utf-8"?>
<a:theme xmlns:a="http://schemas.openxmlformats.org/drawingml/2006/main" name="飛行機雲">
  <a:themeElements>
    <a:clrScheme name="飛行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行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行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TM04033937[[fn=飛行機雲]]</Template>
  <TotalTime>462</TotalTime>
  <Words>1824</Words>
  <Application>Microsoft Office PowerPoint</Application>
  <PresentationFormat>ワイド画面</PresentationFormat>
  <Paragraphs>120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HGS創英角ｺﾞｼｯｸUB</vt:lpstr>
      <vt:lpstr>ＭＳ Ｐゴシック 本文</vt:lpstr>
      <vt:lpstr>游ゴシック</vt:lpstr>
      <vt:lpstr>Arial</vt:lpstr>
      <vt:lpstr>Century Gothic</vt:lpstr>
      <vt:lpstr>飛行機雲</vt:lpstr>
      <vt:lpstr>顧客本位の業務運営に関する方針 2025年度</vt:lpstr>
      <vt:lpstr>【経営理念】 Respect the life  ～誰かの為に生きてこそ人生に意味がある～  </vt:lpstr>
      <vt:lpstr>【原則1】顧客本位の業務運営に関する方針の策定・公表・見直し</vt:lpstr>
      <vt:lpstr>【原則2】顧客の最善の利益の追求</vt:lpstr>
      <vt:lpstr>【原則3】利益相反の適切な管理</vt:lpstr>
      <vt:lpstr>【原則4】手数料等の明確化</vt:lpstr>
      <vt:lpstr>【原則4】手数料等の明確化　　　　　　　　　　　　　　　　　　　【原則5】重要な情報の分かりやすい提供</vt:lpstr>
      <vt:lpstr>【原則6】顧客にふさわしいサービスの提供</vt:lpstr>
      <vt:lpstr>【原則7】従業員に対する適切な動機づけの枠組み等</vt:lpstr>
      <vt:lpstr>【 改善サイクル（PDCA）】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美香 金田</dc:creator>
  <cp:lastModifiedBy>美香 金田</cp:lastModifiedBy>
  <cp:revision>6</cp:revision>
  <cp:lastPrinted>2026-02-26T02:29:10Z</cp:lastPrinted>
  <dcterms:created xsi:type="dcterms:W3CDTF">2026-02-15T12:23:28Z</dcterms:created>
  <dcterms:modified xsi:type="dcterms:W3CDTF">2026-02-26T02:29:55Z</dcterms:modified>
</cp:coreProperties>
</file>